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37"/>
  </p:notesMasterIdLst>
  <p:handoutMasterIdLst>
    <p:handoutMasterId r:id="rId38"/>
  </p:handoutMasterIdLst>
  <p:sldIdLst>
    <p:sldId id="534" r:id="rId2"/>
    <p:sldId id="569" r:id="rId3"/>
    <p:sldId id="572" r:id="rId4"/>
    <p:sldId id="537" r:id="rId5"/>
    <p:sldId id="535" r:id="rId6"/>
    <p:sldId id="538" r:id="rId7"/>
    <p:sldId id="539" r:id="rId8"/>
    <p:sldId id="540" r:id="rId9"/>
    <p:sldId id="541" r:id="rId10"/>
    <p:sldId id="542" r:id="rId11"/>
    <p:sldId id="543" r:id="rId12"/>
    <p:sldId id="544" r:id="rId13"/>
    <p:sldId id="545" r:id="rId14"/>
    <p:sldId id="546" r:id="rId15"/>
    <p:sldId id="547" r:id="rId16"/>
    <p:sldId id="548" r:id="rId17"/>
    <p:sldId id="549" r:id="rId18"/>
    <p:sldId id="550" r:id="rId19"/>
    <p:sldId id="551" r:id="rId20"/>
    <p:sldId id="555" r:id="rId21"/>
    <p:sldId id="556" r:id="rId22"/>
    <p:sldId id="557" r:id="rId23"/>
    <p:sldId id="558" r:id="rId24"/>
    <p:sldId id="559" r:id="rId25"/>
    <p:sldId id="561" r:id="rId26"/>
    <p:sldId id="560" r:id="rId27"/>
    <p:sldId id="562" r:id="rId28"/>
    <p:sldId id="563" r:id="rId29"/>
    <p:sldId id="571" r:id="rId30"/>
    <p:sldId id="564" r:id="rId31"/>
    <p:sldId id="565" r:id="rId32"/>
    <p:sldId id="566" r:id="rId33"/>
    <p:sldId id="568" r:id="rId34"/>
    <p:sldId id="567" r:id="rId35"/>
    <p:sldId id="570" r:id="rId36"/>
  </p:sldIdLst>
  <p:sldSz cx="9144000" cy="6858000" type="screen4x3"/>
  <p:notesSz cx="6858000" cy="9296400"/>
  <p:defaultTextStyle>
    <a:defPPr>
      <a:defRPr lang="en-US"/>
    </a:defPPr>
    <a:lvl1pPr algn="ctr" rtl="0" eaLnBrk="0" fontAlgn="base" hangingPunct="0">
      <a:spcBef>
        <a:spcPct val="50000"/>
      </a:spcBef>
      <a:spcAft>
        <a:spcPct val="0"/>
      </a:spcAft>
      <a:defRPr sz="4000" kern="1200">
        <a:solidFill>
          <a:schemeClr val="bg1"/>
        </a:solidFill>
        <a:latin typeface="Arial" charset="-94"/>
        <a:ea typeface="ＭＳ Ｐゴシック" charset="-128"/>
        <a:cs typeface="+mn-cs"/>
      </a:defRPr>
    </a:lvl1pPr>
    <a:lvl2pPr marL="457200" algn="ctr" rtl="0" eaLnBrk="0" fontAlgn="base" hangingPunct="0">
      <a:spcBef>
        <a:spcPct val="50000"/>
      </a:spcBef>
      <a:spcAft>
        <a:spcPct val="0"/>
      </a:spcAft>
      <a:defRPr sz="4000" kern="1200">
        <a:solidFill>
          <a:schemeClr val="bg1"/>
        </a:solidFill>
        <a:latin typeface="Arial" charset="-94"/>
        <a:ea typeface="ＭＳ Ｐゴシック" charset="-128"/>
        <a:cs typeface="+mn-cs"/>
      </a:defRPr>
    </a:lvl2pPr>
    <a:lvl3pPr marL="914400" algn="ctr" rtl="0" eaLnBrk="0" fontAlgn="base" hangingPunct="0">
      <a:spcBef>
        <a:spcPct val="50000"/>
      </a:spcBef>
      <a:spcAft>
        <a:spcPct val="0"/>
      </a:spcAft>
      <a:defRPr sz="4000" kern="1200">
        <a:solidFill>
          <a:schemeClr val="bg1"/>
        </a:solidFill>
        <a:latin typeface="Arial" charset="-94"/>
        <a:ea typeface="ＭＳ Ｐゴシック" charset="-128"/>
        <a:cs typeface="+mn-cs"/>
      </a:defRPr>
    </a:lvl3pPr>
    <a:lvl4pPr marL="1371600" algn="ctr" rtl="0" eaLnBrk="0" fontAlgn="base" hangingPunct="0">
      <a:spcBef>
        <a:spcPct val="50000"/>
      </a:spcBef>
      <a:spcAft>
        <a:spcPct val="0"/>
      </a:spcAft>
      <a:defRPr sz="4000" kern="1200">
        <a:solidFill>
          <a:schemeClr val="bg1"/>
        </a:solidFill>
        <a:latin typeface="Arial" charset="-94"/>
        <a:ea typeface="ＭＳ Ｐゴシック" charset="-128"/>
        <a:cs typeface="+mn-cs"/>
      </a:defRPr>
    </a:lvl4pPr>
    <a:lvl5pPr marL="1828800" algn="ctr" rtl="0" eaLnBrk="0" fontAlgn="base" hangingPunct="0">
      <a:spcBef>
        <a:spcPct val="50000"/>
      </a:spcBef>
      <a:spcAft>
        <a:spcPct val="0"/>
      </a:spcAft>
      <a:defRPr sz="4000" kern="1200">
        <a:solidFill>
          <a:schemeClr val="bg1"/>
        </a:solidFill>
        <a:latin typeface="Arial" charset="-94"/>
        <a:ea typeface="ＭＳ Ｐゴシック" charset="-128"/>
        <a:cs typeface="+mn-cs"/>
      </a:defRPr>
    </a:lvl5pPr>
    <a:lvl6pPr marL="2286000" algn="l" defTabSz="914400" rtl="0" eaLnBrk="1" latinLnBrk="0" hangingPunct="1">
      <a:defRPr sz="4000" kern="1200">
        <a:solidFill>
          <a:schemeClr val="bg1"/>
        </a:solidFill>
        <a:latin typeface="Arial" charset="-94"/>
        <a:ea typeface="ＭＳ Ｐゴシック" charset="-128"/>
        <a:cs typeface="+mn-cs"/>
      </a:defRPr>
    </a:lvl6pPr>
    <a:lvl7pPr marL="2743200" algn="l" defTabSz="914400" rtl="0" eaLnBrk="1" latinLnBrk="0" hangingPunct="1">
      <a:defRPr sz="4000" kern="1200">
        <a:solidFill>
          <a:schemeClr val="bg1"/>
        </a:solidFill>
        <a:latin typeface="Arial" charset="-94"/>
        <a:ea typeface="ＭＳ Ｐゴシック" charset="-128"/>
        <a:cs typeface="+mn-cs"/>
      </a:defRPr>
    </a:lvl7pPr>
    <a:lvl8pPr marL="3200400" algn="l" defTabSz="914400" rtl="0" eaLnBrk="1" latinLnBrk="0" hangingPunct="1">
      <a:defRPr sz="4000" kern="1200">
        <a:solidFill>
          <a:schemeClr val="bg1"/>
        </a:solidFill>
        <a:latin typeface="Arial" charset="-94"/>
        <a:ea typeface="ＭＳ Ｐゴシック" charset="-128"/>
        <a:cs typeface="+mn-cs"/>
      </a:defRPr>
    </a:lvl8pPr>
    <a:lvl9pPr marL="3657600" algn="l" defTabSz="914400" rtl="0" eaLnBrk="1" latinLnBrk="0" hangingPunct="1">
      <a:defRPr sz="4000" kern="1200">
        <a:solidFill>
          <a:schemeClr val="bg1"/>
        </a:solidFill>
        <a:latin typeface="Arial" charset="-94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12">
          <p15:clr>
            <a:srgbClr val="A4A3A4"/>
          </p15:clr>
        </p15:guide>
        <p15:guide id="2" orient="horz" pos="2880">
          <p15:clr>
            <a:srgbClr val="A4A3A4"/>
          </p15:clr>
        </p15:guide>
        <p15:guide id="3" orient="horz" pos="2256">
          <p15:clr>
            <a:srgbClr val="A4A3A4"/>
          </p15:clr>
        </p15:guide>
        <p15:guide id="4" pos="1920">
          <p15:clr>
            <a:srgbClr val="A4A3A4"/>
          </p15:clr>
        </p15:guide>
        <p15:guide id="5" pos="144">
          <p15:clr>
            <a:srgbClr val="A4A3A4"/>
          </p15:clr>
        </p15:guide>
        <p15:guide id="6" pos="556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9C0BB"/>
    <a:srgbClr val="FF6846"/>
    <a:srgbClr val="13F0B6"/>
    <a:srgbClr val="39FF4F"/>
    <a:srgbClr val="003366"/>
    <a:srgbClr val="FF204A"/>
    <a:srgbClr val="17FFEA"/>
    <a:srgbClr val="FF4342"/>
    <a:srgbClr val="030303"/>
    <a:srgbClr val="9797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373" autoAdjust="0"/>
    <p:restoredTop sz="94549" autoAdjust="0"/>
  </p:normalViewPr>
  <p:slideViewPr>
    <p:cSldViewPr>
      <p:cViewPr varScale="1">
        <p:scale>
          <a:sx n="85" d="100"/>
          <a:sy n="85" d="100"/>
        </p:scale>
        <p:origin x="1568" y="176"/>
      </p:cViewPr>
      <p:guideLst>
        <p:guide orient="horz" pos="912"/>
        <p:guide orient="horz" pos="2880"/>
        <p:guide orient="horz" pos="2256"/>
        <p:guide pos="1920"/>
        <p:guide pos="144"/>
        <p:guide pos="5568"/>
      </p:guideLst>
    </p:cSldViewPr>
  </p:slideViewPr>
  <p:outlineViewPr>
    <p:cViewPr>
      <p:scale>
        <a:sx n="33" d="100"/>
        <a:sy n="33" d="100"/>
      </p:scale>
      <p:origin x="0" y="-1475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>
        <p:scale>
          <a:sx n="100" d="100"/>
          <a:sy n="100" d="100"/>
        </p:scale>
        <p:origin x="3552" y="-36"/>
      </p:cViewPr>
      <p:guideLst>
        <p:guide orient="horz" pos="2928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8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55" tIns="46477" rIns="92955" bIns="46477" numCol="1" anchor="t" anchorCtr="0" compatLnSpc="1">
            <a:prstTxWarp prst="textNoShape">
              <a:avLst/>
            </a:prstTxWarp>
          </a:bodyPr>
          <a:lstStyle>
            <a:lvl1pPr algn="l" defTabSz="928688">
              <a:defRPr sz="1200" b="1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9184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55" tIns="46477" rIns="92955" bIns="46477" numCol="1" anchor="t" anchorCtr="0" compatLnSpc="1">
            <a:prstTxWarp prst="textNoShape">
              <a:avLst/>
            </a:prstTxWarp>
          </a:bodyPr>
          <a:lstStyle>
            <a:lvl1pPr algn="r" defTabSz="928688">
              <a:defRPr sz="1200" b="1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9184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31263"/>
            <a:ext cx="2971800" cy="46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55" tIns="46477" rIns="92955" bIns="46477" numCol="1" anchor="b" anchorCtr="0" compatLnSpc="1">
            <a:prstTxWarp prst="textNoShape">
              <a:avLst/>
            </a:prstTxWarp>
          </a:bodyPr>
          <a:lstStyle>
            <a:lvl1pPr algn="l" defTabSz="928688">
              <a:defRPr sz="1200" b="1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9184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831263"/>
            <a:ext cx="2971800" cy="46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55" tIns="46477" rIns="92955" bIns="46477" numCol="1" anchor="b" anchorCtr="0" compatLnSpc="1">
            <a:prstTxWarp prst="textNoShape">
              <a:avLst/>
            </a:prstTxWarp>
          </a:bodyPr>
          <a:lstStyle>
            <a:lvl1pPr algn="r" defTabSz="928688">
              <a:defRPr sz="1200" b="1"/>
            </a:lvl1pPr>
          </a:lstStyle>
          <a:p>
            <a:fld id="{91518750-F457-B341-9F07-6B957F51EBDC}" type="slidenum">
              <a:rPr lang="en-US" altLang="tr-TR"/>
              <a:pPr/>
              <a:t>‹#›</a:t>
            </a:fld>
            <a:endParaRPr lang="en-US" altLang="tr-TR"/>
          </a:p>
        </p:txBody>
      </p:sp>
    </p:spTree>
    <p:extLst>
      <p:ext uri="{BB962C8B-B14F-4D97-AF65-F5344CB8AC3E}">
        <p14:creationId xmlns:p14="http://schemas.microsoft.com/office/powerpoint/2010/main" val="54632613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55" tIns="46477" rIns="92955" bIns="46477" numCol="1" anchor="t" anchorCtr="0" compatLnSpc="1">
            <a:prstTxWarp prst="textNoShape">
              <a:avLst/>
            </a:prstTxWarp>
          </a:bodyPr>
          <a:lstStyle>
            <a:lvl1pPr algn="l" defTabSz="928688">
              <a:defRPr sz="1200" b="1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6486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55" tIns="46477" rIns="92955" bIns="46477" numCol="1" anchor="t" anchorCtr="0" compatLnSpc="1">
            <a:prstTxWarp prst="textNoShape">
              <a:avLst/>
            </a:prstTxWarp>
          </a:bodyPr>
          <a:lstStyle>
            <a:lvl1pPr algn="r" defTabSz="928688">
              <a:defRPr sz="1200" b="1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04900" y="696913"/>
            <a:ext cx="4648200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6486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2813" y="4416425"/>
            <a:ext cx="5032375" cy="4183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55" tIns="46477" rIns="92955" bIns="4647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6487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31263"/>
            <a:ext cx="2971800" cy="46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55" tIns="46477" rIns="92955" bIns="46477" numCol="1" anchor="b" anchorCtr="0" compatLnSpc="1">
            <a:prstTxWarp prst="textNoShape">
              <a:avLst/>
            </a:prstTxWarp>
          </a:bodyPr>
          <a:lstStyle>
            <a:lvl1pPr algn="l" defTabSz="928688">
              <a:defRPr sz="1200" b="1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6487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831263"/>
            <a:ext cx="2971800" cy="46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55" tIns="46477" rIns="92955" bIns="46477" numCol="1" anchor="b" anchorCtr="0" compatLnSpc="1">
            <a:prstTxWarp prst="textNoShape">
              <a:avLst/>
            </a:prstTxWarp>
          </a:bodyPr>
          <a:lstStyle>
            <a:lvl1pPr algn="r" defTabSz="928688">
              <a:defRPr sz="1200" b="1"/>
            </a:lvl1pPr>
          </a:lstStyle>
          <a:p>
            <a:fld id="{5AD73B75-5514-634D-93C0-7FBBD93E1B6E}" type="slidenum">
              <a:rPr lang="en-US" altLang="tr-TR"/>
              <a:pPr/>
              <a:t>‹#›</a:t>
            </a:fld>
            <a:endParaRPr lang="en-US" altLang="tr-TR"/>
          </a:p>
        </p:txBody>
      </p:sp>
    </p:spTree>
    <p:extLst>
      <p:ext uri="{BB962C8B-B14F-4D97-AF65-F5344CB8AC3E}">
        <p14:creationId xmlns:p14="http://schemas.microsoft.com/office/powerpoint/2010/main" val="200147142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-110" charset="0"/>
        <a:ea typeface="ＭＳ Ｐゴシック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-110" charset="0"/>
        <a:ea typeface="ＭＳ Ｐゴシック" pitchFamily="-110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-110" charset="0"/>
        <a:ea typeface="ＭＳ Ｐゴシック" pitchFamily="-110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-110" charset="0"/>
        <a:ea typeface="ＭＳ Ｐゴシック" pitchFamily="-110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-110" charset="0"/>
        <a:ea typeface="ＭＳ Ｐゴシック" pitchFamily="-110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688">
              <a:defRPr sz="4000">
                <a:solidFill>
                  <a:schemeClr val="bg1"/>
                </a:solidFill>
                <a:latin typeface="Arial" charset="-94"/>
                <a:ea typeface="ＭＳ Ｐゴシック" charset="-128"/>
              </a:defRPr>
            </a:lvl1pPr>
            <a:lvl2pPr marL="742950" indent="-285750" defTabSz="928688">
              <a:defRPr sz="4000">
                <a:solidFill>
                  <a:schemeClr val="bg1"/>
                </a:solidFill>
                <a:latin typeface="Arial" charset="-94"/>
                <a:ea typeface="ＭＳ Ｐゴシック" charset="-128"/>
              </a:defRPr>
            </a:lvl2pPr>
            <a:lvl3pPr marL="1143000" indent="-228600" defTabSz="928688">
              <a:defRPr sz="4000">
                <a:solidFill>
                  <a:schemeClr val="bg1"/>
                </a:solidFill>
                <a:latin typeface="Arial" charset="-94"/>
                <a:ea typeface="ＭＳ Ｐゴシック" charset="-128"/>
              </a:defRPr>
            </a:lvl3pPr>
            <a:lvl4pPr marL="1600200" indent="-228600" defTabSz="928688">
              <a:defRPr sz="4000">
                <a:solidFill>
                  <a:schemeClr val="bg1"/>
                </a:solidFill>
                <a:latin typeface="Arial" charset="-94"/>
                <a:ea typeface="ＭＳ Ｐゴシック" charset="-128"/>
              </a:defRPr>
            </a:lvl4pPr>
            <a:lvl5pPr marL="2057400" indent="-228600" defTabSz="928688">
              <a:defRPr sz="4000">
                <a:solidFill>
                  <a:schemeClr val="bg1"/>
                </a:solidFill>
                <a:latin typeface="Arial" charset="-94"/>
                <a:ea typeface="ＭＳ Ｐゴシック" charset="-128"/>
              </a:defRPr>
            </a:lvl5pPr>
            <a:lvl6pPr marL="2514600" indent="-228600" algn="ctr" defTabSz="928688" eaLnBrk="0" fontAlgn="base" hangingPunct="0">
              <a:spcBef>
                <a:spcPct val="5000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charset="-94"/>
                <a:ea typeface="ＭＳ Ｐゴシック" charset="-128"/>
              </a:defRPr>
            </a:lvl6pPr>
            <a:lvl7pPr marL="2971800" indent="-228600" algn="ctr" defTabSz="928688" eaLnBrk="0" fontAlgn="base" hangingPunct="0">
              <a:spcBef>
                <a:spcPct val="5000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charset="-94"/>
                <a:ea typeface="ＭＳ Ｐゴシック" charset="-128"/>
              </a:defRPr>
            </a:lvl7pPr>
            <a:lvl8pPr marL="3429000" indent="-228600" algn="ctr" defTabSz="928688" eaLnBrk="0" fontAlgn="base" hangingPunct="0">
              <a:spcBef>
                <a:spcPct val="5000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charset="-94"/>
                <a:ea typeface="ＭＳ Ｐゴシック" charset="-128"/>
              </a:defRPr>
            </a:lvl8pPr>
            <a:lvl9pPr marL="3886200" indent="-228600" algn="ctr" defTabSz="928688" eaLnBrk="0" fontAlgn="base" hangingPunct="0">
              <a:spcBef>
                <a:spcPct val="5000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charset="-94"/>
                <a:ea typeface="ＭＳ Ｐゴシック" charset="-128"/>
              </a:defRPr>
            </a:lvl9pPr>
          </a:lstStyle>
          <a:p>
            <a:fld id="{16030AE9-2274-E442-908D-5F5AD7F6653C}" type="slidenum">
              <a:rPr lang="en-US" altLang="tr-TR" sz="1200"/>
              <a:pPr/>
              <a:t>1</a:t>
            </a:fld>
            <a:endParaRPr lang="en-US" altLang="tr-TR" sz="1200"/>
          </a:p>
        </p:txBody>
      </p:sp>
      <p:sp>
        <p:nvSpPr>
          <p:cNvPr id="5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89025" y="682625"/>
            <a:ext cx="4667250" cy="3500438"/>
          </a:xfrm>
          <a:ln/>
        </p:spPr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413250"/>
            <a:ext cx="5059362" cy="41878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tr-TR" altLang="tr-TR" dirty="0">
              <a:latin typeface="Times" charset="-94"/>
            </a:endParaRPr>
          </a:p>
        </p:txBody>
      </p:sp>
    </p:spTree>
    <p:extLst>
      <p:ext uri="{BB962C8B-B14F-4D97-AF65-F5344CB8AC3E}">
        <p14:creationId xmlns:p14="http://schemas.microsoft.com/office/powerpoint/2010/main" val="16108272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9933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046452"/>
            <a:ext cx="7772400" cy="553998"/>
          </a:xfrm>
        </p:spPr>
        <p:txBody>
          <a:bodyPr/>
          <a:lstStyle>
            <a:lvl1pPr>
              <a:defRPr>
                <a:solidFill>
                  <a:srgbClr val="FF4342"/>
                </a:solidFill>
                <a:latin typeface="Tahoma" charset="0"/>
                <a:ea typeface="Tahoma" charset="0"/>
                <a:cs typeface="Tahoma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9947030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303159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438900" y="685800"/>
            <a:ext cx="2019300" cy="5410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1000" y="685800"/>
            <a:ext cx="59055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31225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500" b="19391"/>
          <a:stretch/>
        </p:blipFill>
        <p:spPr>
          <a:xfrm>
            <a:off x="8048512" y="5774480"/>
            <a:ext cx="1095488" cy="1083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578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204A"/>
                </a:solidFill>
                <a:latin typeface="Tahoma" charset="0"/>
                <a:ea typeface="Tahoma" charset="0"/>
                <a:cs typeface="Tahoma" charset="0"/>
              </a:defRPr>
            </a:lvl1pPr>
          </a:lstStyle>
          <a:p>
            <a:r>
              <a:rPr lang="tr-TR" dirty="0" err="1"/>
              <a:t>Click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edit</a:t>
            </a:r>
            <a:r>
              <a:rPr lang="tr-TR" dirty="0"/>
              <a:t> Master </a:t>
            </a:r>
            <a:r>
              <a:rPr lang="tr-TR" dirty="0" err="1"/>
              <a:t>title</a:t>
            </a:r>
            <a:r>
              <a:rPr lang="tr-TR" dirty="0"/>
              <a:t> </a:t>
            </a:r>
            <a:r>
              <a:rPr lang="tr-TR" dirty="0" err="1"/>
              <a:t>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371600"/>
            <a:ext cx="8839200" cy="5181600"/>
          </a:xfrm>
        </p:spPr>
        <p:txBody>
          <a:bodyPr/>
          <a:lstStyle>
            <a:lvl1pPr>
              <a:defRPr sz="2400">
                <a:solidFill>
                  <a:srgbClr val="000000"/>
                </a:solidFill>
                <a:latin typeface="Tahoma" charset="0"/>
                <a:ea typeface="Tahoma" charset="0"/>
                <a:cs typeface="Tahoma" charset="0"/>
              </a:defRPr>
            </a:lvl1pPr>
            <a:lvl2pPr>
              <a:defRPr sz="2000">
                <a:solidFill>
                  <a:srgbClr val="000000"/>
                </a:solidFill>
                <a:latin typeface="Tahoma" charset="0"/>
                <a:ea typeface="Tahoma" charset="0"/>
                <a:cs typeface="Tahoma" charset="0"/>
              </a:defRPr>
            </a:lvl2pPr>
            <a:lvl3pPr>
              <a:defRPr sz="1800">
                <a:solidFill>
                  <a:srgbClr val="000000"/>
                </a:solidFill>
                <a:latin typeface="Tahoma" charset="0"/>
                <a:ea typeface="Tahoma" charset="0"/>
                <a:cs typeface="Tahoma" charset="0"/>
              </a:defRPr>
            </a:lvl3pPr>
            <a:lvl4pPr>
              <a:defRPr sz="1600">
                <a:solidFill>
                  <a:srgbClr val="000000"/>
                </a:solidFill>
                <a:latin typeface="Tahoma" charset="0"/>
                <a:ea typeface="Tahoma" charset="0"/>
                <a:cs typeface="Tahoma" charset="0"/>
              </a:defRPr>
            </a:lvl4pPr>
            <a:lvl5pPr>
              <a:defRPr sz="1400" baseline="0">
                <a:solidFill>
                  <a:srgbClr val="000000"/>
                </a:solidFill>
                <a:latin typeface="Tahoma" charset="0"/>
                <a:ea typeface="Tahoma" charset="0"/>
                <a:cs typeface="Tahoma" charset="0"/>
              </a:defRPr>
            </a:lvl5pPr>
          </a:lstStyle>
          <a:p>
            <a:pPr lvl="0"/>
            <a:r>
              <a:rPr lang="tr-TR" dirty="0"/>
              <a:t>Click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edit</a:t>
            </a:r>
            <a:r>
              <a:rPr lang="tr-TR" dirty="0"/>
              <a:t> Master </a:t>
            </a:r>
            <a:r>
              <a:rPr lang="tr-TR" dirty="0" err="1"/>
              <a:t>text</a:t>
            </a:r>
            <a:r>
              <a:rPr lang="tr-TR" dirty="0"/>
              <a:t> </a:t>
            </a:r>
            <a:r>
              <a:rPr lang="tr-TR" dirty="0" err="1"/>
              <a:t>styles</a:t>
            </a:r>
            <a:endParaRPr lang="tr-TR" dirty="0"/>
          </a:p>
          <a:p>
            <a:pPr lvl="1"/>
            <a:r>
              <a:rPr lang="tr-TR" dirty="0"/>
              <a:t>Second </a:t>
            </a:r>
            <a:r>
              <a:rPr lang="tr-TR" dirty="0" err="1"/>
              <a:t>level</a:t>
            </a:r>
            <a:endParaRPr lang="tr-TR" dirty="0"/>
          </a:p>
          <a:p>
            <a:pPr lvl="2"/>
            <a:r>
              <a:rPr lang="tr-TR" dirty="0"/>
              <a:t>Third </a:t>
            </a:r>
            <a:r>
              <a:rPr lang="tr-TR" dirty="0" err="1"/>
              <a:t>level</a:t>
            </a:r>
            <a:endParaRPr lang="tr-TR" dirty="0"/>
          </a:p>
          <a:p>
            <a:pPr lvl="3"/>
            <a:r>
              <a:rPr lang="tr-TR" dirty="0" err="1"/>
              <a:t>Fourth</a:t>
            </a:r>
            <a:r>
              <a:rPr lang="tr-TR" dirty="0"/>
              <a:t> </a:t>
            </a:r>
            <a:r>
              <a:rPr lang="tr-TR" dirty="0" err="1"/>
              <a:t>level</a:t>
            </a:r>
            <a:endParaRPr lang="tr-TR" dirty="0"/>
          </a:p>
          <a:p>
            <a:pPr lvl="4"/>
            <a:r>
              <a:rPr lang="tr-TR" dirty="0" err="1"/>
              <a:t>Fifth</a:t>
            </a:r>
            <a:r>
              <a:rPr lang="tr-TR" dirty="0"/>
              <a:t> </a:t>
            </a:r>
            <a:r>
              <a:rPr lang="tr-TR" dirty="0" err="1"/>
              <a:t>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70152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581683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203207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580182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536217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388073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85771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261830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0"/>
          <p:cNvSpPr>
            <a:spLocks noGrp="1" noChangeArrowheads="1"/>
          </p:cNvSpPr>
          <p:nvPr>
            <p:ph type="title"/>
          </p:nvPr>
        </p:nvSpPr>
        <p:spPr bwMode="auto">
          <a:xfrm>
            <a:off x="381000" y="685800"/>
            <a:ext cx="6096000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tr-TR"/>
              <a:t>Click to edit Master title style</a:t>
            </a:r>
          </a:p>
        </p:txBody>
      </p:sp>
      <p:sp>
        <p:nvSpPr>
          <p:cNvPr id="1027" name="Rectangle 3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tr-TR"/>
              <a:t>Click to edit Master text styles</a:t>
            </a:r>
          </a:p>
          <a:p>
            <a:pPr lvl="1"/>
            <a:r>
              <a:rPr lang="en-US" altLang="tr-TR"/>
              <a:t>Second level</a:t>
            </a:r>
          </a:p>
          <a:p>
            <a:pPr lvl="2"/>
            <a:r>
              <a:rPr lang="en-US" altLang="tr-TR"/>
              <a:t>Third level</a:t>
            </a:r>
          </a:p>
          <a:p>
            <a:pPr lvl="3"/>
            <a:r>
              <a:rPr lang="en-US" altLang="tr-TR"/>
              <a:t>Fourth level</a:t>
            </a:r>
          </a:p>
          <a:p>
            <a:pPr lvl="4"/>
            <a:r>
              <a:rPr lang="en-US" altLang="tr-TR"/>
              <a:t>Fifth level</a:t>
            </a:r>
          </a:p>
        </p:txBody>
      </p:sp>
      <p:pic>
        <p:nvPicPr>
          <p:cNvPr id="1028" name="Picture 5"/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" y="0"/>
            <a:ext cx="9137650" cy="6859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9" name="TextBox 4"/>
          <p:cNvSpPr txBox="1">
            <a:spLocks noChangeArrowheads="1"/>
          </p:cNvSpPr>
          <p:nvPr userDrawn="1"/>
        </p:nvSpPr>
        <p:spPr bwMode="auto">
          <a:xfrm>
            <a:off x="6451442" y="6611938"/>
            <a:ext cx="249138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4000">
                <a:solidFill>
                  <a:schemeClr val="bg1"/>
                </a:solidFill>
                <a:latin typeface="Arial" charset="-94"/>
                <a:ea typeface="ＭＳ Ｐゴシック" charset="-128"/>
              </a:defRPr>
            </a:lvl1pPr>
            <a:lvl2pPr marL="742950" indent="-285750">
              <a:defRPr sz="4000">
                <a:solidFill>
                  <a:schemeClr val="bg1"/>
                </a:solidFill>
                <a:latin typeface="Arial" charset="-94"/>
                <a:ea typeface="ＭＳ Ｐゴシック" charset="-128"/>
              </a:defRPr>
            </a:lvl2pPr>
            <a:lvl3pPr marL="1143000" indent="-228600">
              <a:defRPr sz="4000">
                <a:solidFill>
                  <a:schemeClr val="bg1"/>
                </a:solidFill>
                <a:latin typeface="Arial" charset="-94"/>
                <a:ea typeface="ＭＳ Ｐゴシック" charset="-128"/>
              </a:defRPr>
            </a:lvl3pPr>
            <a:lvl4pPr marL="1600200" indent="-228600">
              <a:defRPr sz="4000">
                <a:solidFill>
                  <a:schemeClr val="bg1"/>
                </a:solidFill>
                <a:latin typeface="Arial" charset="-94"/>
                <a:ea typeface="ＭＳ Ｐゴシック" charset="-128"/>
              </a:defRPr>
            </a:lvl4pPr>
            <a:lvl5pPr marL="2057400" indent="-228600">
              <a:defRPr sz="4000">
                <a:solidFill>
                  <a:schemeClr val="bg1"/>
                </a:solidFill>
                <a:latin typeface="Arial" charset="-94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charset="-94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charset="-94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charset="-94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charset="-94"/>
                <a:ea typeface="ＭＳ Ｐゴシック" charset="-128"/>
              </a:defRPr>
            </a:lvl9pPr>
          </a:lstStyle>
          <a:p>
            <a:r>
              <a:rPr lang="en-US" altLang="tr-TR" sz="1000" i="1" dirty="0">
                <a:solidFill>
                  <a:srgbClr val="590000"/>
                </a:solidFill>
              </a:rPr>
              <a:t>Web</a:t>
            </a:r>
            <a:r>
              <a:rPr lang="en-US" altLang="tr-TR" sz="1000" i="1" baseline="0" dirty="0">
                <a:solidFill>
                  <a:srgbClr val="590000"/>
                </a:solidFill>
              </a:rPr>
              <a:t> </a:t>
            </a:r>
            <a:r>
              <a:rPr lang="en-US" altLang="tr-TR" sz="1000" i="1" baseline="0" dirty="0" err="1">
                <a:solidFill>
                  <a:srgbClr val="590000"/>
                </a:solidFill>
              </a:rPr>
              <a:t>Teknolojileri</a:t>
            </a:r>
            <a:r>
              <a:rPr lang="en-US" altLang="tr-TR" sz="1000" i="1" baseline="0" dirty="0">
                <a:solidFill>
                  <a:srgbClr val="590000"/>
                </a:solidFill>
              </a:rPr>
              <a:t> </a:t>
            </a:r>
            <a:r>
              <a:rPr lang="en-US" altLang="tr-TR" sz="1000" i="1" baseline="0" dirty="0" err="1">
                <a:solidFill>
                  <a:srgbClr val="590000"/>
                </a:solidFill>
              </a:rPr>
              <a:t>ve</a:t>
            </a:r>
            <a:r>
              <a:rPr lang="en-US" altLang="tr-TR" sz="1000" i="1" baseline="0" dirty="0">
                <a:solidFill>
                  <a:srgbClr val="590000"/>
                </a:solidFill>
              </a:rPr>
              <a:t> </a:t>
            </a:r>
            <a:r>
              <a:rPr lang="en-US" altLang="tr-TR" sz="1000" i="1" baseline="0" dirty="0" err="1">
                <a:solidFill>
                  <a:srgbClr val="590000"/>
                </a:solidFill>
              </a:rPr>
              <a:t>Programlama</a:t>
            </a:r>
            <a:r>
              <a:rPr lang="en-US" altLang="tr-TR" sz="1000" i="1" dirty="0">
                <a:solidFill>
                  <a:srgbClr val="590000"/>
                </a:solidFill>
              </a:rPr>
              <a:t>, 2016</a:t>
            </a:r>
          </a:p>
        </p:txBody>
      </p:sp>
      <p:sp>
        <p:nvSpPr>
          <p:cNvPr id="1030" name="TextBox 5"/>
          <p:cNvSpPr txBox="1">
            <a:spLocks noChangeArrowheads="1"/>
          </p:cNvSpPr>
          <p:nvPr userDrawn="1"/>
        </p:nvSpPr>
        <p:spPr bwMode="auto">
          <a:xfrm>
            <a:off x="0" y="6611938"/>
            <a:ext cx="3147015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4000">
                <a:solidFill>
                  <a:schemeClr val="bg1"/>
                </a:solidFill>
                <a:latin typeface="Arial" charset="-94"/>
                <a:ea typeface="ＭＳ Ｐゴシック" charset="-128"/>
              </a:defRPr>
            </a:lvl1pPr>
            <a:lvl2pPr marL="742950" indent="-285750">
              <a:defRPr sz="4000">
                <a:solidFill>
                  <a:schemeClr val="bg1"/>
                </a:solidFill>
                <a:latin typeface="Arial" charset="-94"/>
                <a:ea typeface="ＭＳ Ｐゴシック" charset="-128"/>
              </a:defRPr>
            </a:lvl2pPr>
            <a:lvl3pPr marL="1143000" indent="-228600">
              <a:defRPr sz="4000">
                <a:solidFill>
                  <a:schemeClr val="bg1"/>
                </a:solidFill>
                <a:latin typeface="Arial" charset="-94"/>
                <a:ea typeface="ＭＳ Ｐゴシック" charset="-128"/>
              </a:defRPr>
            </a:lvl3pPr>
            <a:lvl4pPr marL="1600200" indent="-228600">
              <a:defRPr sz="4000">
                <a:solidFill>
                  <a:schemeClr val="bg1"/>
                </a:solidFill>
                <a:latin typeface="Arial" charset="-94"/>
                <a:ea typeface="ＭＳ Ｐゴシック" charset="-128"/>
              </a:defRPr>
            </a:lvl4pPr>
            <a:lvl5pPr marL="2057400" indent="-228600">
              <a:defRPr sz="4000">
                <a:solidFill>
                  <a:schemeClr val="bg1"/>
                </a:solidFill>
                <a:latin typeface="Arial" charset="-94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charset="-94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charset="-94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charset="-94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charset="-94"/>
                <a:ea typeface="ＭＳ Ｐゴシック" charset="-128"/>
              </a:defRPr>
            </a:lvl9pPr>
          </a:lstStyle>
          <a:p>
            <a:r>
              <a:rPr lang="en-US" altLang="tr-TR" sz="1000" b="1" i="1" dirty="0" err="1">
                <a:solidFill>
                  <a:srgbClr val="590000"/>
                </a:solidFill>
              </a:rPr>
              <a:t>Ders</a:t>
            </a:r>
            <a:r>
              <a:rPr lang="en-US" altLang="tr-TR" sz="1000" b="1" i="1" dirty="0">
                <a:solidFill>
                  <a:srgbClr val="590000"/>
                </a:solidFill>
              </a:rPr>
              <a:t> </a:t>
            </a:r>
            <a:r>
              <a:rPr lang="en-US" altLang="tr-TR" sz="1000" b="1" i="1" dirty="0" err="1">
                <a:solidFill>
                  <a:srgbClr val="590000"/>
                </a:solidFill>
              </a:rPr>
              <a:t>Sunumu</a:t>
            </a:r>
            <a:r>
              <a:rPr lang="en-US" altLang="tr-TR" sz="1000" b="1" i="1" dirty="0">
                <a:solidFill>
                  <a:srgbClr val="590000"/>
                </a:solidFill>
              </a:rPr>
              <a:t>, </a:t>
            </a:r>
            <a:r>
              <a:rPr lang="en-US" altLang="tr-TR" sz="1000" b="1" i="1" dirty="0" err="1">
                <a:solidFill>
                  <a:srgbClr val="590000"/>
                </a:solidFill>
              </a:rPr>
              <a:t>Yrd</a:t>
            </a:r>
            <a:r>
              <a:rPr lang="en-US" altLang="tr-TR" sz="1000" b="1" i="1" dirty="0">
                <a:solidFill>
                  <a:srgbClr val="590000"/>
                </a:solidFill>
              </a:rPr>
              <a:t>. </a:t>
            </a:r>
            <a:r>
              <a:rPr lang="en-US" altLang="tr-TR" sz="1000" b="1" i="1" dirty="0" err="1">
                <a:solidFill>
                  <a:srgbClr val="590000"/>
                </a:solidFill>
              </a:rPr>
              <a:t>Doç</a:t>
            </a:r>
            <a:r>
              <a:rPr lang="en-US" altLang="tr-TR" sz="1000" b="1" i="1" dirty="0">
                <a:solidFill>
                  <a:srgbClr val="590000"/>
                </a:solidFill>
              </a:rPr>
              <a:t>.</a:t>
            </a:r>
            <a:r>
              <a:rPr lang="en-US" altLang="tr-TR" sz="1000" b="1" i="1" baseline="0" dirty="0">
                <a:solidFill>
                  <a:srgbClr val="590000"/>
                </a:solidFill>
              </a:rPr>
              <a:t> Dr. </a:t>
            </a:r>
            <a:r>
              <a:rPr lang="en-US" altLang="tr-TR" sz="1000" b="1" i="1" dirty="0" err="1">
                <a:solidFill>
                  <a:srgbClr val="590000"/>
                </a:solidFill>
              </a:rPr>
              <a:t>Asım</a:t>
            </a:r>
            <a:r>
              <a:rPr lang="en-US" altLang="tr-TR" sz="1000" b="1" i="1" dirty="0">
                <a:solidFill>
                  <a:srgbClr val="590000"/>
                </a:solidFill>
              </a:rPr>
              <a:t> Sinan YÜKSEL</a:t>
            </a:r>
          </a:p>
        </p:txBody>
      </p:sp>
      <p:pic>
        <p:nvPicPr>
          <p:cNvPr id="1031" name="Picture 2" descr="S__leyman_Demirel___niversitesi-logo-034BCFD506-seeklogo.com.png"/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00" y="28575"/>
            <a:ext cx="12192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Altbilgi Yer Tutucusu 1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rgbClr val="590000"/>
          </a:solidFill>
          <a:latin typeface="+mj-lt"/>
          <a:ea typeface="ＭＳ Ｐゴシック" charset="-128"/>
          <a:cs typeface="ＭＳ Ｐゴシック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rgbClr val="590000"/>
          </a:solidFill>
          <a:latin typeface="Arial" pitchFamily="-110" charset="0"/>
          <a:ea typeface="ＭＳ Ｐゴシック" charset="-128"/>
          <a:cs typeface="ＭＳ Ｐゴシック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rgbClr val="590000"/>
          </a:solidFill>
          <a:latin typeface="Arial" pitchFamily="-110" charset="0"/>
          <a:ea typeface="ＭＳ Ｐゴシック" charset="-128"/>
          <a:cs typeface="ＭＳ Ｐゴシック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rgbClr val="590000"/>
          </a:solidFill>
          <a:latin typeface="Arial" pitchFamily="-110" charset="0"/>
          <a:ea typeface="ＭＳ Ｐゴシック" charset="-128"/>
          <a:cs typeface="ＭＳ Ｐゴシック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rgbClr val="590000"/>
          </a:solidFill>
          <a:latin typeface="Arial" pitchFamily="-110" charset="0"/>
          <a:ea typeface="ＭＳ Ｐゴシック" charset="-128"/>
          <a:cs typeface="ＭＳ Ｐゴシック" charset="-128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3000" b="1">
          <a:solidFill>
            <a:srgbClr val="590000"/>
          </a:solidFill>
          <a:latin typeface="Arial" pitchFamily="-110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3000" b="1">
          <a:solidFill>
            <a:srgbClr val="590000"/>
          </a:solidFill>
          <a:latin typeface="Arial" pitchFamily="-110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3000" b="1">
          <a:solidFill>
            <a:srgbClr val="590000"/>
          </a:solidFill>
          <a:latin typeface="Arial" pitchFamily="-110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3000" b="1">
          <a:solidFill>
            <a:srgbClr val="590000"/>
          </a:solidFill>
          <a:latin typeface="Arial" pitchFamily="-110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hlink"/>
          </a:solidFill>
          <a:latin typeface="+mn-lt"/>
          <a:ea typeface="ＭＳ Ｐゴシック" charset="-128"/>
          <a:cs typeface="ＭＳ Ｐゴシック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hlink"/>
          </a:solidFill>
          <a:latin typeface="+mn-lt"/>
          <a:ea typeface="ＭＳ Ｐゴシック" pitchFamily="-110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hlink"/>
          </a:solidFill>
          <a:latin typeface="+mn-lt"/>
          <a:ea typeface="ＭＳ Ｐゴシック" pitchFamily="-110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hlink"/>
          </a:solidFill>
          <a:latin typeface="+mn-lt"/>
          <a:ea typeface="ＭＳ Ｐゴシック" pitchFamily="-110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hlink"/>
          </a:solidFill>
          <a:latin typeface="+mn-lt"/>
          <a:ea typeface="ＭＳ Ｐゴシック" pitchFamily="-110" charset="-128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hlink"/>
          </a:solidFill>
          <a:latin typeface="+mn-lt"/>
          <a:ea typeface="ＭＳ Ｐゴシック" pitchFamily="-110" charset="-128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hlink"/>
          </a:solidFill>
          <a:latin typeface="+mn-lt"/>
          <a:ea typeface="ＭＳ Ｐゴシック" pitchFamily="-110" charset="-128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hlink"/>
          </a:solidFill>
          <a:latin typeface="+mn-lt"/>
          <a:ea typeface="ＭＳ Ｐゴシック" pitchFamily="-110" charset="-128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hlink"/>
          </a:solidFill>
          <a:latin typeface="+mn-lt"/>
          <a:ea typeface="ＭＳ Ｐゴシック" pitchFamily="-110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odejitsu.com/" TargetMode="External"/><Relationship Id="rId7" Type="http://schemas.openxmlformats.org/officeDocument/2006/relationships/hyperlink" Target="https://console.cloud.google.com/" TargetMode="External"/><Relationship Id="rId2" Type="http://schemas.openxmlformats.org/officeDocument/2006/relationships/hyperlink" Target="https://www.heroku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zure.microsoft.com/tr-tr/" TargetMode="External"/><Relationship Id="rId5" Type="http://schemas.openxmlformats.org/officeDocument/2006/relationships/hyperlink" Target="https://aws.amazon.com/ec2/" TargetMode="External"/><Relationship Id="rId4" Type="http://schemas.openxmlformats.org/officeDocument/2006/relationships/hyperlink" Target="https://www.openshift.com/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://mongoosejs.com/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" TargetMode="External"/><Relationship Id="rId2" Type="http://schemas.openxmlformats.org/officeDocument/2006/relationships/hyperlink" Target="http://getbootstrap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heroku.com/" TargetMode="External"/><Relationship Id="rId5" Type="http://schemas.openxmlformats.org/officeDocument/2006/relationships/hyperlink" Target="https://bitbucket.org/" TargetMode="External"/><Relationship Id="rId4" Type="http://schemas.openxmlformats.org/officeDocument/2006/relationships/hyperlink" Target="https://github.com/" TargetMode="Externa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" TargetMode="External"/><Relationship Id="rId7" Type="http://schemas.openxmlformats.org/officeDocument/2006/relationships/hyperlink" Target="https://github.com/" TargetMode="External"/><Relationship Id="rId2" Type="http://schemas.openxmlformats.org/officeDocument/2006/relationships/hyperlink" Target="https://www.udemy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reddit.com/" TargetMode="External"/><Relationship Id="rId5" Type="http://schemas.openxmlformats.org/officeDocument/2006/relationships/hyperlink" Target="https://stackoverflow.com/" TargetMode="External"/><Relationship Id="rId4" Type="http://schemas.openxmlformats.org/officeDocument/2006/relationships/hyperlink" Target="http://rogerdudler.github.io/git-guide/index.tr.html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expressjs.com/" TargetMode="External"/><Relationship Id="rId2" Type="http://schemas.openxmlformats.org/officeDocument/2006/relationships/hyperlink" Target="https://www.mongodb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nodejs.org/en/" TargetMode="External"/><Relationship Id="rId4" Type="http://schemas.openxmlformats.org/officeDocument/2006/relationships/hyperlink" Target="https://angular.io/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TextBox 2"/>
          <p:cNvSpPr txBox="1">
            <a:spLocks noChangeArrowheads="1"/>
          </p:cNvSpPr>
          <p:nvPr/>
        </p:nvSpPr>
        <p:spPr bwMode="auto">
          <a:xfrm>
            <a:off x="396875" y="6683375"/>
            <a:ext cx="1841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4000">
                <a:solidFill>
                  <a:schemeClr val="bg1"/>
                </a:solidFill>
                <a:latin typeface="Arial" charset="-94"/>
                <a:ea typeface="ＭＳ Ｐゴシック" charset="-128"/>
              </a:defRPr>
            </a:lvl1pPr>
            <a:lvl2pPr marL="742950" indent="-285750">
              <a:defRPr sz="4000">
                <a:solidFill>
                  <a:schemeClr val="bg1"/>
                </a:solidFill>
                <a:latin typeface="Arial" charset="-94"/>
                <a:ea typeface="ＭＳ Ｐゴシック" charset="-128"/>
              </a:defRPr>
            </a:lvl2pPr>
            <a:lvl3pPr marL="1143000" indent="-228600">
              <a:defRPr sz="4000">
                <a:solidFill>
                  <a:schemeClr val="bg1"/>
                </a:solidFill>
                <a:latin typeface="Arial" charset="-94"/>
                <a:ea typeface="ＭＳ Ｐゴシック" charset="-128"/>
              </a:defRPr>
            </a:lvl3pPr>
            <a:lvl4pPr marL="1600200" indent="-228600">
              <a:defRPr sz="4000">
                <a:solidFill>
                  <a:schemeClr val="bg1"/>
                </a:solidFill>
                <a:latin typeface="Arial" charset="-94"/>
                <a:ea typeface="ＭＳ Ｐゴシック" charset="-128"/>
              </a:defRPr>
            </a:lvl4pPr>
            <a:lvl5pPr marL="2057400" indent="-228600">
              <a:defRPr sz="4000">
                <a:solidFill>
                  <a:schemeClr val="bg1"/>
                </a:solidFill>
                <a:latin typeface="Arial" charset="-94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charset="-94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charset="-94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charset="-94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charset="-94"/>
                <a:ea typeface="ＭＳ Ｐゴシック" charset="-128"/>
              </a:defRPr>
            </a:lvl9pPr>
          </a:lstStyle>
          <a:p>
            <a:endParaRPr lang="tr-TR" altLang="tr-TR"/>
          </a:p>
        </p:txBody>
      </p:sp>
      <p:sp>
        <p:nvSpPr>
          <p:cNvPr id="2" name="TextBox 1"/>
          <p:cNvSpPr txBox="1"/>
          <p:nvPr/>
        </p:nvSpPr>
        <p:spPr>
          <a:xfrm>
            <a:off x="396875" y="1219200"/>
            <a:ext cx="44132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42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400" y="-26469"/>
            <a:ext cx="9296400" cy="692122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010400" y="6467931"/>
            <a:ext cx="202997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i="1" dirty="0" err="1">
                <a:latin typeface="Brush Script MT" charset="0"/>
                <a:ea typeface="Brush Script MT" charset="0"/>
                <a:cs typeface="Brush Script MT" charset="0"/>
              </a:rPr>
              <a:t>Tasarım</a:t>
            </a:r>
            <a:r>
              <a:rPr lang="en-US" sz="2200" i="1" dirty="0">
                <a:latin typeface="Brush Script MT" charset="0"/>
                <a:ea typeface="Brush Script MT" charset="0"/>
                <a:cs typeface="Brush Script MT" charset="0"/>
              </a:rPr>
              <a:t>: Ali </a:t>
            </a:r>
            <a:r>
              <a:rPr lang="en-US" sz="2200" i="1" dirty="0" err="1">
                <a:latin typeface="Brush Script MT" charset="0"/>
                <a:ea typeface="Brush Script MT" charset="0"/>
                <a:cs typeface="Brush Script MT" charset="0"/>
              </a:rPr>
              <a:t>Topal</a:t>
            </a:r>
            <a:endParaRPr lang="en-US" sz="2200" i="1" dirty="0">
              <a:latin typeface="Brush Script MT" charset="0"/>
              <a:ea typeface="Brush Script MT" charset="0"/>
              <a:cs typeface="Brush Script MT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2000’li yıllarda </a:t>
            </a:r>
            <a:r>
              <a:rPr lang="tr-TR" dirty="0" err="1"/>
              <a:t>front-end</a:t>
            </a:r>
            <a:r>
              <a:rPr lang="tr-TR" dirty="0"/>
              <a:t> ve </a:t>
            </a:r>
            <a:r>
              <a:rPr lang="tr-TR" dirty="0" err="1"/>
              <a:t>back-end</a:t>
            </a:r>
            <a:r>
              <a:rPr lang="tr-TR" dirty="0"/>
              <a:t> kütüphaneleri, yazılım çatıları popüler olmaya başladı.</a:t>
            </a:r>
          </a:p>
          <a:p>
            <a:r>
              <a:rPr lang="tr-TR" dirty="0" err="1"/>
              <a:t>Javascript</a:t>
            </a:r>
            <a:r>
              <a:rPr lang="tr-TR" dirty="0"/>
              <a:t> için </a:t>
            </a:r>
            <a:r>
              <a:rPr lang="tr-TR" dirty="0" err="1"/>
              <a:t>Jquery</a:t>
            </a:r>
            <a:r>
              <a:rPr lang="tr-TR" dirty="0"/>
              <a:t>, </a:t>
            </a:r>
            <a:r>
              <a:rPr lang="tr-TR" dirty="0" err="1"/>
              <a:t>Dojo</a:t>
            </a:r>
            <a:r>
              <a:rPr lang="tr-TR" dirty="0"/>
              <a:t>, PHP için </a:t>
            </a:r>
            <a:r>
              <a:rPr lang="tr-TR" dirty="0" err="1"/>
              <a:t>CodeIgnitor</a:t>
            </a:r>
            <a:r>
              <a:rPr lang="tr-TR" dirty="0"/>
              <a:t>, </a:t>
            </a:r>
            <a:r>
              <a:rPr lang="tr-TR" dirty="0" err="1"/>
              <a:t>Ruby</a:t>
            </a:r>
            <a:r>
              <a:rPr lang="tr-TR" dirty="0"/>
              <a:t> on </a:t>
            </a:r>
            <a:r>
              <a:rPr lang="tr-TR" dirty="0" err="1"/>
              <a:t>Rails</a:t>
            </a:r>
            <a:r>
              <a:rPr lang="tr-TR" dirty="0"/>
              <a:t> vs.</a:t>
            </a:r>
          </a:p>
          <a:p>
            <a:r>
              <a:rPr lang="tr-TR" dirty="0"/>
              <a:t>Bu tarz yazılım çatılarının faydaları:</a:t>
            </a:r>
          </a:p>
          <a:p>
            <a:pPr lvl="1"/>
            <a:r>
              <a:rPr lang="tr-TR" dirty="0"/>
              <a:t>Programlamaya hızlı giriş</a:t>
            </a:r>
          </a:p>
          <a:p>
            <a:pPr lvl="1"/>
            <a:r>
              <a:rPr lang="tr-TR" dirty="0"/>
              <a:t>İşlerin kolaylaştırılması</a:t>
            </a:r>
          </a:p>
          <a:p>
            <a:pPr lvl="1"/>
            <a:r>
              <a:rPr lang="tr-TR" dirty="0"/>
              <a:t>Karmaşıklıkların soyutlanması</a:t>
            </a:r>
          </a:p>
          <a:p>
            <a:pPr lvl="1"/>
            <a:r>
              <a:rPr lang="tr-TR" dirty="0"/>
              <a:t>Daha hızlı kod yazma ve daha az uzmanlık</a:t>
            </a:r>
          </a:p>
          <a:p>
            <a:pPr lvl="1"/>
            <a:r>
              <a:rPr lang="tr-TR" dirty="0"/>
              <a:t>Artık bir taraf seçme gereği yok</a:t>
            </a:r>
          </a:p>
          <a:p>
            <a:pPr lvl="1"/>
            <a:r>
              <a:rPr lang="tr-TR" dirty="0"/>
              <a:t>Muazzam bir şekilde üretkenlik sağlayabilme</a:t>
            </a:r>
          </a:p>
          <a:p>
            <a:endParaRPr lang="tr-TR" dirty="0"/>
          </a:p>
        </p:txBody>
      </p:sp>
      <p:sp>
        <p:nvSpPr>
          <p:cNvPr id="4" name="Başlık 1"/>
          <p:cNvSpPr>
            <a:spLocks noGrp="1"/>
          </p:cNvSpPr>
          <p:nvPr>
            <p:ph type="title"/>
          </p:nvPr>
        </p:nvSpPr>
        <p:spPr>
          <a:xfrm>
            <a:off x="990600" y="681077"/>
            <a:ext cx="6400800" cy="553998"/>
          </a:xfrm>
        </p:spPr>
        <p:txBody>
          <a:bodyPr/>
          <a:lstStyle/>
          <a:p>
            <a:r>
              <a:rPr lang="tr-TR" dirty="0"/>
              <a:t>Tam Yığın Geliştirmeye Giriş</a:t>
            </a:r>
          </a:p>
        </p:txBody>
      </p:sp>
      <p:sp>
        <p:nvSpPr>
          <p:cNvPr id="5" name="Shape 267"/>
          <p:cNvSpPr/>
          <p:nvPr/>
        </p:nvSpPr>
        <p:spPr>
          <a:xfrm>
            <a:off x="381000" y="681377"/>
            <a:ext cx="537822" cy="537823"/>
          </a:xfrm>
          <a:prstGeom prst="rect">
            <a:avLst/>
          </a:prstGeom>
          <a:solidFill>
            <a:srgbClr val="003366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pPr eaLnBrk="1" hangingPunct="1"/>
            <a:r>
              <a:rPr lang="en-US" sz="2400" b="1" dirty="0">
                <a:solidFill>
                  <a:srgbClr val="FFFFFF"/>
                </a:solidFill>
                <a:latin typeface="+mj-lt"/>
                <a:ea typeface="+mn-ea"/>
              </a:rPr>
              <a:t>01</a:t>
            </a:r>
            <a:endParaRPr sz="2400" b="1" dirty="0">
              <a:solidFill>
                <a:srgbClr val="FFFFFF"/>
              </a:solidFill>
              <a:latin typeface="+mj-lt"/>
              <a:ea typeface="+mn-ea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1200" y="2908300"/>
            <a:ext cx="3340100" cy="326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8978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sz="2300" dirty="0"/>
              <a:t>Bu yazılım çatılarıyla birlikte uygulama mantığının ön tarafa çekilmesi (</a:t>
            </a:r>
            <a:r>
              <a:rPr lang="tr-TR" sz="2300" dirty="0" err="1"/>
              <a:t>front-end</a:t>
            </a:r>
            <a:r>
              <a:rPr lang="tr-TR" sz="2300" dirty="0"/>
              <a:t>) yönünde bir trend oluştu.</a:t>
            </a:r>
          </a:p>
          <a:p>
            <a:r>
              <a:rPr lang="tr-TR" sz="2300" dirty="0"/>
              <a:t>Yani arka tarafta yapılan işlerin artık </a:t>
            </a:r>
            <a:r>
              <a:rPr lang="tr-TR" sz="2300" dirty="0" err="1"/>
              <a:t>arayüz</a:t>
            </a:r>
            <a:r>
              <a:rPr lang="tr-TR" sz="2300" dirty="0"/>
              <a:t> tarafında yapıldığını hayal edin.</a:t>
            </a:r>
          </a:p>
          <a:p>
            <a:r>
              <a:rPr lang="tr-TR" sz="2300" dirty="0" err="1"/>
              <a:t>Angular</a:t>
            </a:r>
            <a:r>
              <a:rPr lang="tr-TR" sz="2300" dirty="0"/>
              <a:t>, </a:t>
            </a:r>
            <a:r>
              <a:rPr lang="tr-TR" sz="2300" dirty="0" err="1"/>
              <a:t>React</a:t>
            </a:r>
            <a:r>
              <a:rPr lang="tr-TR" sz="2300" dirty="0"/>
              <a:t> (şu an çok popüler), </a:t>
            </a:r>
            <a:r>
              <a:rPr lang="tr-TR" sz="2300" dirty="0" err="1"/>
              <a:t>Backbone</a:t>
            </a:r>
            <a:r>
              <a:rPr lang="tr-TR" sz="2300" dirty="0"/>
              <a:t>, </a:t>
            </a:r>
            <a:r>
              <a:rPr lang="tr-TR" sz="2300" dirty="0" err="1"/>
              <a:t>Ember</a:t>
            </a:r>
            <a:r>
              <a:rPr lang="tr-TR" sz="2300" dirty="0"/>
              <a:t>, </a:t>
            </a:r>
            <a:r>
              <a:rPr lang="tr-TR" sz="2300" dirty="0" err="1"/>
              <a:t>Vue</a:t>
            </a:r>
            <a:r>
              <a:rPr lang="tr-TR" sz="2300" dirty="0"/>
              <a:t> gibi çatılar bunların örnekleridir.</a:t>
            </a:r>
          </a:p>
          <a:p>
            <a:r>
              <a:rPr lang="tr-TR" sz="2300" b="1" dirty="0"/>
              <a:t>Not: </a:t>
            </a:r>
            <a:r>
              <a:rPr lang="tr-TR" sz="2300" dirty="0" err="1"/>
              <a:t>React’in</a:t>
            </a:r>
            <a:r>
              <a:rPr lang="tr-TR" sz="2300" dirty="0"/>
              <a:t> popülerleşmesi </a:t>
            </a:r>
            <a:r>
              <a:rPr lang="tr-TR" sz="2300" dirty="0" err="1"/>
              <a:t>Angular</a:t>
            </a:r>
            <a:r>
              <a:rPr lang="tr-TR" sz="2300" dirty="0"/>
              <a:t> yerine </a:t>
            </a:r>
            <a:r>
              <a:rPr lang="tr-TR" sz="2300" dirty="0" err="1"/>
              <a:t>React’in</a:t>
            </a:r>
            <a:r>
              <a:rPr lang="tr-TR" sz="2300" dirty="0"/>
              <a:t> kullanılmasını ve MERN yığınının ortaya çıkmasını sağlamıştır.</a:t>
            </a:r>
          </a:p>
          <a:p>
            <a:r>
              <a:rPr lang="tr-TR" sz="2300" dirty="0"/>
              <a:t>Bu tarz bir yaklaşımın sebebi sunucu tarafındaki yükü hafifletmektir.</a:t>
            </a:r>
          </a:p>
          <a:p>
            <a:r>
              <a:rPr lang="tr-TR" sz="2300" dirty="0"/>
              <a:t>Bu sayede maliyet de düşebilir. Yapılacak iş için gerekli işlemci gücünü sunucu yerine dış kaynaklardan sağlayarak (</a:t>
            </a:r>
            <a:r>
              <a:rPr lang="tr-TR" sz="2300" dirty="0" err="1"/>
              <a:t>crowd</a:t>
            </a:r>
            <a:r>
              <a:rPr lang="tr-TR" sz="2300" dirty="0"/>
              <a:t> </a:t>
            </a:r>
            <a:r>
              <a:rPr lang="tr-TR" sz="2300" dirty="0" err="1"/>
              <a:t>sourcing</a:t>
            </a:r>
            <a:r>
              <a:rPr lang="tr-TR" sz="2300" dirty="0"/>
              <a:t>) yük kullanıcı tarayıcısına aktarılır.</a:t>
            </a:r>
          </a:p>
        </p:txBody>
      </p:sp>
      <p:sp>
        <p:nvSpPr>
          <p:cNvPr id="4" name="Başlık 1"/>
          <p:cNvSpPr>
            <a:spLocks noGrp="1"/>
          </p:cNvSpPr>
          <p:nvPr>
            <p:ph type="title"/>
          </p:nvPr>
        </p:nvSpPr>
        <p:spPr>
          <a:xfrm>
            <a:off x="990600" y="681077"/>
            <a:ext cx="6400800" cy="553998"/>
          </a:xfrm>
        </p:spPr>
        <p:txBody>
          <a:bodyPr/>
          <a:lstStyle/>
          <a:p>
            <a:r>
              <a:rPr lang="tr-TR" dirty="0"/>
              <a:t>Tam Yığın Geliştirmeye Giriş</a:t>
            </a:r>
          </a:p>
        </p:txBody>
      </p:sp>
      <p:sp>
        <p:nvSpPr>
          <p:cNvPr id="5" name="Shape 267"/>
          <p:cNvSpPr/>
          <p:nvPr/>
        </p:nvSpPr>
        <p:spPr>
          <a:xfrm>
            <a:off x="381000" y="681377"/>
            <a:ext cx="537822" cy="537823"/>
          </a:xfrm>
          <a:prstGeom prst="rect">
            <a:avLst/>
          </a:prstGeom>
          <a:solidFill>
            <a:srgbClr val="003366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pPr eaLnBrk="1" hangingPunct="1"/>
            <a:r>
              <a:rPr lang="en-US" sz="2400" b="1" dirty="0">
                <a:solidFill>
                  <a:srgbClr val="FFFFFF"/>
                </a:solidFill>
                <a:latin typeface="+mj-lt"/>
                <a:ea typeface="+mn-ea"/>
              </a:rPr>
              <a:t>01</a:t>
            </a:r>
            <a:endParaRPr sz="2400" b="1" dirty="0">
              <a:solidFill>
                <a:srgbClr val="FFFFFF"/>
              </a:solidFill>
              <a:latin typeface="+mj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746819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Serbest çalışıyorsanız, danışmanlık yapıyorsanız ya da küçük bir ekibin parçasıysanız (start </a:t>
            </a:r>
            <a:r>
              <a:rPr lang="tr-TR" dirty="0" err="1"/>
              <a:t>up</a:t>
            </a:r>
            <a:r>
              <a:rPr lang="tr-TR" dirty="0"/>
              <a:t>) çok fazla yeteneğe sahip olmak işinize yarayabilir.</a:t>
            </a:r>
          </a:p>
          <a:p>
            <a:r>
              <a:rPr lang="tr-TR" dirty="0"/>
              <a:t>Müşterilerinize katacağınız değer artar.</a:t>
            </a:r>
          </a:p>
          <a:p>
            <a:r>
              <a:rPr lang="tr-TR" dirty="0"/>
              <a:t>Geliştireceğiniz uygulama için daha fazla ve daha iyi kontrol sağlar.</a:t>
            </a:r>
          </a:p>
          <a:p>
            <a:r>
              <a:rPr lang="tr-TR" dirty="0"/>
              <a:t>Farklı modüllerin daha etkili çalışmasını sağlayabilirsiniz.</a:t>
            </a:r>
          </a:p>
          <a:p>
            <a:r>
              <a:rPr lang="tr-TR" dirty="0"/>
              <a:t>Eğer daha büyük ekiplerin parçası olunacaksa bir alanda uzmanlaşmak iyi olabilir. </a:t>
            </a:r>
          </a:p>
          <a:p>
            <a:r>
              <a:rPr lang="tr-TR" dirty="0"/>
              <a:t>Ancak tam yığının bilinmesi daha çabuk adapte olmanızı sağlayacaktır.</a:t>
            </a:r>
          </a:p>
        </p:txBody>
      </p:sp>
      <p:sp>
        <p:nvSpPr>
          <p:cNvPr id="4" name="Başlık 1"/>
          <p:cNvSpPr>
            <a:spLocks noGrp="1"/>
          </p:cNvSpPr>
          <p:nvPr>
            <p:ph type="title"/>
          </p:nvPr>
        </p:nvSpPr>
        <p:spPr>
          <a:xfrm>
            <a:off x="990600" y="681077"/>
            <a:ext cx="6400800" cy="553998"/>
          </a:xfrm>
        </p:spPr>
        <p:txBody>
          <a:bodyPr/>
          <a:lstStyle/>
          <a:p>
            <a:r>
              <a:rPr lang="tr-TR" dirty="0"/>
              <a:t>Tam Yığın Geliştirmeye Giriş</a:t>
            </a:r>
          </a:p>
        </p:txBody>
      </p:sp>
      <p:sp>
        <p:nvSpPr>
          <p:cNvPr id="5" name="Shape 267"/>
          <p:cNvSpPr/>
          <p:nvPr/>
        </p:nvSpPr>
        <p:spPr>
          <a:xfrm>
            <a:off x="381000" y="681377"/>
            <a:ext cx="537822" cy="537823"/>
          </a:xfrm>
          <a:prstGeom prst="rect">
            <a:avLst/>
          </a:prstGeom>
          <a:solidFill>
            <a:srgbClr val="003366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pPr eaLnBrk="1" hangingPunct="1"/>
            <a:r>
              <a:rPr lang="en-US" sz="2400" b="1" dirty="0">
                <a:solidFill>
                  <a:srgbClr val="FFFFFF"/>
                </a:solidFill>
                <a:latin typeface="+mj-lt"/>
                <a:ea typeface="+mn-ea"/>
              </a:rPr>
              <a:t>01</a:t>
            </a:r>
            <a:endParaRPr sz="2400" b="1" dirty="0">
              <a:solidFill>
                <a:srgbClr val="FFFFFF"/>
              </a:solidFill>
              <a:latin typeface="+mj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160229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Tam yığın geliştirmenin faydaları:</a:t>
            </a:r>
          </a:p>
          <a:p>
            <a:pPr lvl="1"/>
            <a:r>
              <a:rPr lang="tr-TR" dirty="0"/>
              <a:t>Yeni şeyler öğrenme, yeni teknolojilerle oynama</a:t>
            </a:r>
          </a:p>
          <a:p>
            <a:pPr lvl="1"/>
            <a:r>
              <a:rPr lang="tr-TR" dirty="0"/>
              <a:t>Farklı bir şeyde ustalaşmanın verdiği haz</a:t>
            </a:r>
          </a:p>
          <a:p>
            <a:pPr lvl="1"/>
            <a:r>
              <a:rPr lang="tr-TR" dirty="0"/>
              <a:t>Baştan aşağı sizin çabanızla oluşturulan bir uygulama ortaya çıkarma</a:t>
            </a:r>
          </a:p>
          <a:p>
            <a:pPr lvl="1"/>
            <a:r>
              <a:rPr lang="tr-TR" dirty="0"/>
              <a:t>Farklı alanların/teknolojilerin birbirleriyle nasıl uyum sağladığını anlama</a:t>
            </a:r>
          </a:p>
          <a:p>
            <a:pPr lvl="1"/>
            <a:r>
              <a:rPr lang="tr-TR" dirty="0"/>
              <a:t>Büyük resmi daha iyi görme</a:t>
            </a:r>
          </a:p>
          <a:p>
            <a:pPr lvl="1"/>
            <a:r>
              <a:rPr lang="tr-TR" dirty="0"/>
              <a:t>Ekipteki üyeler daha rahat hareket edebilir, daha farklı alanlarda kolaylıkla çalışabilir.</a:t>
            </a:r>
          </a:p>
          <a:p>
            <a:pPr lvl="1"/>
            <a:r>
              <a:rPr lang="tr-TR" dirty="0"/>
              <a:t>Farklı teknolojiler bilen başka insanlara olan ihtiyacı ortadan kaldırır.</a:t>
            </a:r>
          </a:p>
          <a:p>
            <a:pPr lvl="1"/>
            <a:r>
              <a:rPr lang="tr-TR" dirty="0"/>
              <a:t>Müşterilere daha fazla servis, deneyim ve beceri sunabilirsiniz.</a:t>
            </a:r>
          </a:p>
          <a:p>
            <a:pPr lvl="1"/>
            <a:r>
              <a:rPr lang="tr-TR" dirty="0"/>
              <a:t>Diğer geliştiricilere göre daha iyi bir seviyeye, anlama düzeyine gelmenizi sağlar.</a:t>
            </a:r>
          </a:p>
          <a:p>
            <a:pPr lvl="1"/>
            <a:endParaRPr lang="tr-TR" dirty="0"/>
          </a:p>
        </p:txBody>
      </p:sp>
      <p:sp>
        <p:nvSpPr>
          <p:cNvPr id="4" name="Başlık 1"/>
          <p:cNvSpPr>
            <a:spLocks noGrp="1"/>
          </p:cNvSpPr>
          <p:nvPr>
            <p:ph type="title"/>
          </p:nvPr>
        </p:nvSpPr>
        <p:spPr>
          <a:xfrm>
            <a:off x="990600" y="681077"/>
            <a:ext cx="6400800" cy="553998"/>
          </a:xfrm>
        </p:spPr>
        <p:txBody>
          <a:bodyPr/>
          <a:lstStyle/>
          <a:p>
            <a:r>
              <a:rPr lang="tr-TR" dirty="0"/>
              <a:t>Tam Yığın Geliştirmeye Giriş</a:t>
            </a:r>
          </a:p>
        </p:txBody>
      </p:sp>
      <p:sp>
        <p:nvSpPr>
          <p:cNvPr id="5" name="Shape 267"/>
          <p:cNvSpPr/>
          <p:nvPr/>
        </p:nvSpPr>
        <p:spPr>
          <a:xfrm>
            <a:off x="381000" y="681377"/>
            <a:ext cx="537822" cy="537823"/>
          </a:xfrm>
          <a:prstGeom prst="rect">
            <a:avLst/>
          </a:prstGeom>
          <a:solidFill>
            <a:srgbClr val="003366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pPr eaLnBrk="1" hangingPunct="1"/>
            <a:r>
              <a:rPr lang="en-US" sz="2400" b="1" dirty="0">
                <a:solidFill>
                  <a:srgbClr val="FFFFFF"/>
                </a:solidFill>
                <a:latin typeface="+mj-lt"/>
                <a:ea typeface="+mn-ea"/>
              </a:rPr>
              <a:t>01</a:t>
            </a:r>
            <a:endParaRPr sz="2400" b="1" dirty="0">
              <a:solidFill>
                <a:srgbClr val="FFFFFF"/>
              </a:solidFill>
              <a:latin typeface="+mj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53946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Peki neden MEAN?</a:t>
            </a:r>
          </a:p>
          <a:p>
            <a:pPr lvl="1"/>
            <a:r>
              <a:rPr lang="tr-TR" dirty="0"/>
              <a:t>En iyi cins (</a:t>
            </a:r>
            <a:r>
              <a:rPr lang="tr-TR" dirty="0" err="1"/>
              <a:t>best</a:t>
            </a:r>
            <a:r>
              <a:rPr lang="tr-TR" dirty="0"/>
              <a:t> of </a:t>
            </a:r>
            <a:r>
              <a:rPr lang="tr-TR" dirty="0" err="1"/>
              <a:t>breed</a:t>
            </a:r>
            <a:r>
              <a:rPr lang="tr-TR" dirty="0"/>
              <a:t>) modern web teknolojilerini çok güçlü ve esnek bir çatıda birleştirir.</a:t>
            </a:r>
          </a:p>
          <a:p>
            <a:pPr lvl="1"/>
            <a:r>
              <a:rPr lang="tr-TR" dirty="0"/>
              <a:t>Tarayıcıda </a:t>
            </a:r>
            <a:r>
              <a:rPr lang="tr-TR" dirty="0" err="1"/>
              <a:t>Javascript’i</a:t>
            </a:r>
            <a:r>
              <a:rPr lang="tr-TR" dirty="0"/>
              <a:t> kullanır.</a:t>
            </a:r>
          </a:p>
          <a:p>
            <a:pPr lvl="1"/>
            <a:r>
              <a:rPr lang="tr-TR" dirty="0"/>
              <a:t>Daha önemlisi tüm süreçlerde </a:t>
            </a:r>
            <a:r>
              <a:rPr lang="tr-TR" dirty="0" err="1"/>
              <a:t>Javascript’i</a:t>
            </a:r>
            <a:r>
              <a:rPr lang="tr-TR" dirty="0"/>
              <a:t> kullanır.</a:t>
            </a:r>
          </a:p>
          <a:p>
            <a:pPr lvl="1"/>
            <a:r>
              <a:rPr lang="tr-TR" dirty="0"/>
              <a:t>Hem </a:t>
            </a:r>
            <a:r>
              <a:rPr lang="tr-TR" dirty="0" err="1"/>
              <a:t>arayüz</a:t>
            </a:r>
            <a:r>
              <a:rPr lang="tr-TR" dirty="0"/>
              <a:t> (</a:t>
            </a:r>
            <a:r>
              <a:rPr lang="tr-TR" dirty="0" err="1"/>
              <a:t>front-end</a:t>
            </a:r>
            <a:r>
              <a:rPr lang="tr-TR" dirty="0"/>
              <a:t>) hem de arka planda (</a:t>
            </a:r>
            <a:r>
              <a:rPr lang="tr-TR" dirty="0" err="1"/>
              <a:t>back-end</a:t>
            </a:r>
            <a:r>
              <a:rPr lang="tr-TR" dirty="0"/>
              <a:t>) tek bir dil kullanmanızı sağlar.</a:t>
            </a:r>
          </a:p>
          <a:p>
            <a:pPr lvl="1"/>
            <a:r>
              <a:rPr lang="tr-TR" dirty="0" err="1"/>
              <a:t>Javascript’in</a:t>
            </a:r>
            <a:r>
              <a:rPr lang="tr-TR" dirty="0"/>
              <a:t> </a:t>
            </a:r>
            <a:r>
              <a:rPr lang="tr-TR" dirty="0" err="1"/>
              <a:t>back-end’de</a:t>
            </a:r>
            <a:r>
              <a:rPr lang="tr-TR" dirty="0"/>
              <a:t> çalışmasını sağlayan ise </a:t>
            </a:r>
            <a:r>
              <a:rPr lang="tr-TR" dirty="0" err="1"/>
              <a:t>NodeJS’tir</a:t>
            </a:r>
            <a:r>
              <a:rPr lang="tr-TR" dirty="0"/>
              <a:t>.</a:t>
            </a:r>
          </a:p>
          <a:p>
            <a:pPr lvl="1"/>
            <a:endParaRPr lang="tr-TR" dirty="0"/>
          </a:p>
        </p:txBody>
      </p:sp>
      <p:sp>
        <p:nvSpPr>
          <p:cNvPr id="4" name="Başlık 1"/>
          <p:cNvSpPr>
            <a:spLocks noGrp="1"/>
          </p:cNvSpPr>
          <p:nvPr>
            <p:ph type="title"/>
          </p:nvPr>
        </p:nvSpPr>
        <p:spPr>
          <a:xfrm>
            <a:off x="990600" y="681077"/>
            <a:ext cx="6400800" cy="553998"/>
          </a:xfrm>
        </p:spPr>
        <p:txBody>
          <a:bodyPr/>
          <a:lstStyle/>
          <a:p>
            <a:r>
              <a:rPr lang="tr-TR" dirty="0"/>
              <a:t>Tam Yığın Geliştirmeye Giriş</a:t>
            </a:r>
          </a:p>
        </p:txBody>
      </p:sp>
      <p:sp>
        <p:nvSpPr>
          <p:cNvPr id="5" name="Shape 267"/>
          <p:cNvSpPr/>
          <p:nvPr/>
        </p:nvSpPr>
        <p:spPr>
          <a:xfrm>
            <a:off x="381000" y="681377"/>
            <a:ext cx="537822" cy="537823"/>
          </a:xfrm>
          <a:prstGeom prst="rect">
            <a:avLst/>
          </a:prstGeom>
          <a:solidFill>
            <a:srgbClr val="003366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pPr eaLnBrk="1" hangingPunct="1"/>
            <a:r>
              <a:rPr lang="en-US" sz="2400" b="1" dirty="0">
                <a:solidFill>
                  <a:srgbClr val="FFFFFF"/>
                </a:solidFill>
                <a:latin typeface="+mj-lt"/>
                <a:ea typeface="+mn-ea"/>
              </a:rPr>
              <a:t>01</a:t>
            </a:r>
            <a:endParaRPr sz="2400" b="1" dirty="0">
              <a:solidFill>
                <a:srgbClr val="FFFFFF"/>
              </a:solidFill>
              <a:latin typeface="+mj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245430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914400" y="685800"/>
            <a:ext cx="6096000" cy="549275"/>
          </a:xfrm>
        </p:spPr>
        <p:txBody>
          <a:bodyPr/>
          <a:lstStyle/>
          <a:p>
            <a:r>
              <a:rPr lang="tr-TR" dirty="0" err="1"/>
              <a:t>NodeJS</a:t>
            </a:r>
            <a:r>
              <a:rPr lang="tr-TR" dirty="0"/>
              <a:t> Sunucu Platformu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sz="2200" dirty="0" err="1"/>
              <a:t>NodeJS</a:t>
            </a:r>
            <a:r>
              <a:rPr lang="tr-TR" sz="2200" dirty="0"/>
              <a:t> kendi sunucunuzu oluşturmanızı sağlayan ve üzerinde web uygulamaları geliştirmenizi sağlayan bir yazılım platformudur.</a:t>
            </a:r>
          </a:p>
          <a:p>
            <a:r>
              <a:rPr lang="tr-TR" sz="2200" dirty="0"/>
              <a:t>Bir web sunucusu ya da bir dil değildir.</a:t>
            </a:r>
          </a:p>
          <a:p>
            <a:r>
              <a:rPr lang="tr-TR" sz="2200" dirty="0"/>
              <a:t>İçinde web sunucu kütüphanesi vardır.</a:t>
            </a:r>
          </a:p>
          <a:p>
            <a:r>
              <a:rPr lang="tr-TR" sz="2200" dirty="0"/>
              <a:t>Ek olarak </a:t>
            </a:r>
            <a:r>
              <a:rPr lang="tr-TR" sz="2200" dirty="0" err="1"/>
              <a:t>Apache</a:t>
            </a:r>
            <a:r>
              <a:rPr lang="tr-TR" sz="2200" dirty="0"/>
              <a:t> ya da ISS gibi sunucu yüklemenize gerek yoktur.</a:t>
            </a:r>
          </a:p>
          <a:p>
            <a:r>
              <a:rPr lang="tr-TR" sz="2200" dirty="0"/>
              <a:t>Daha fazla kontrol imkanı verir ama karmaşıklığı artırır.</a:t>
            </a:r>
          </a:p>
          <a:p>
            <a:r>
              <a:rPr lang="tr-TR" sz="2200" dirty="0"/>
              <a:t>PHP vs. gibi teknolojiler için sunucu hizmeti bulmanız kolaydır. Ancak çoğunun </a:t>
            </a:r>
            <a:r>
              <a:rPr lang="tr-TR" sz="2200" dirty="0" err="1"/>
              <a:t>NodeJS</a:t>
            </a:r>
            <a:r>
              <a:rPr lang="tr-TR" sz="2200" dirty="0"/>
              <a:t> desteği yoktur.</a:t>
            </a:r>
          </a:p>
          <a:p>
            <a:r>
              <a:rPr lang="tr-TR" sz="2200" dirty="0" err="1"/>
              <a:t>PaaS</a:t>
            </a:r>
            <a:r>
              <a:rPr lang="tr-TR" sz="2200" dirty="0"/>
              <a:t> (Platform as a Service) dediğimiz Servis olarak Platform hizmeti veren şirketler </a:t>
            </a:r>
            <a:r>
              <a:rPr lang="tr-TR" sz="2200" dirty="0" err="1"/>
              <a:t>NodeJS</a:t>
            </a:r>
            <a:r>
              <a:rPr lang="tr-TR" sz="2200" dirty="0"/>
              <a:t> destekler. </a:t>
            </a:r>
          </a:p>
          <a:p>
            <a:r>
              <a:rPr lang="tr-TR" sz="2200" dirty="0">
                <a:hlinkClick r:id="rId2"/>
              </a:rPr>
              <a:t>Heroku</a:t>
            </a:r>
            <a:r>
              <a:rPr lang="tr-TR" sz="2200" dirty="0"/>
              <a:t>, </a:t>
            </a:r>
            <a:r>
              <a:rPr lang="tr-TR" sz="2200" dirty="0">
                <a:hlinkClick r:id="rId3"/>
              </a:rPr>
              <a:t>Nodejitsu</a:t>
            </a:r>
            <a:r>
              <a:rPr lang="tr-TR" sz="2200" dirty="0"/>
              <a:t>, </a:t>
            </a:r>
            <a:r>
              <a:rPr lang="tr-TR" sz="2200" dirty="0">
                <a:hlinkClick r:id="rId4"/>
              </a:rPr>
              <a:t>Openshift</a:t>
            </a:r>
            <a:r>
              <a:rPr lang="tr-TR" sz="2200" dirty="0"/>
              <a:t>, </a:t>
            </a:r>
            <a:r>
              <a:rPr lang="tr-TR" sz="2200" dirty="0">
                <a:hlinkClick r:id="rId5"/>
              </a:rPr>
              <a:t>Amazon</a:t>
            </a:r>
            <a:r>
              <a:rPr lang="tr-TR" sz="2200" dirty="0"/>
              <a:t>, </a:t>
            </a:r>
            <a:r>
              <a:rPr lang="tr-TR" sz="2200" dirty="0">
                <a:hlinkClick r:id="rId6"/>
              </a:rPr>
              <a:t>Azure</a:t>
            </a:r>
            <a:r>
              <a:rPr lang="tr-TR" sz="2200" dirty="0"/>
              <a:t>, </a:t>
            </a:r>
            <a:r>
              <a:rPr lang="tr-TR" sz="2200" dirty="0">
                <a:hlinkClick r:id="rId7"/>
              </a:rPr>
              <a:t>Google Cloud</a:t>
            </a:r>
            <a:endParaRPr lang="tr-TR" sz="2200" dirty="0"/>
          </a:p>
          <a:p>
            <a:r>
              <a:rPr lang="tr-TR" sz="2200" dirty="0"/>
              <a:t>Ya da kendi </a:t>
            </a:r>
            <a:r>
              <a:rPr lang="tr-TR" sz="2200" dirty="0" err="1"/>
              <a:t>NodeJS</a:t>
            </a:r>
            <a:r>
              <a:rPr lang="tr-TR" sz="2200" dirty="0"/>
              <a:t> sunucunuzu kendiniz oluşturabilirsiniz.</a:t>
            </a:r>
          </a:p>
        </p:txBody>
      </p:sp>
      <p:sp>
        <p:nvSpPr>
          <p:cNvPr id="4" name="Shape 270"/>
          <p:cNvSpPr/>
          <p:nvPr/>
        </p:nvSpPr>
        <p:spPr>
          <a:xfrm>
            <a:off x="300377" y="685800"/>
            <a:ext cx="537823" cy="537823"/>
          </a:xfrm>
          <a:prstGeom prst="rect">
            <a:avLst/>
          </a:prstGeom>
          <a:solidFill>
            <a:srgbClr val="FF204A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r>
              <a:rPr lang="en-US" sz="2400" b="1" dirty="0">
                <a:solidFill>
                  <a:srgbClr val="FFFFFF"/>
                </a:solidFill>
                <a:latin typeface="+mj-lt"/>
              </a:rPr>
              <a:t>02</a:t>
            </a:r>
            <a:endParaRPr sz="2400" b="1" dirty="0">
              <a:solidFill>
                <a:srgbClr val="FFFFFF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91092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914400" y="685800"/>
            <a:ext cx="6096000" cy="549275"/>
          </a:xfrm>
        </p:spPr>
        <p:txBody>
          <a:bodyPr/>
          <a:lstStyle/>
          <a:p>
            <a:r>
              <a:rPr lang="tr-TR" dirty="0" err="1"/>
              <a:t>NodeJS</a:t>
            </a:r>
            <a:r>
              <a:rPr lang="tr-TR" dirty="0"/>
              <a:t> Sunucu Platformu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Biz dersimizde </a:t>
            </a:r>
            <a:r>
              <a:rPr lang="tr-TR" dirty="0" err="1"/>
              <a:t>Heroku</a:t>
            </a:r>
            <a:r>
              <a:rPr lang="tr-TR" dirty="0"/>
              <a:t> platformunu kullanacağız.</a:t>
            </a:r>
          </a:p>
          <a:p>
            <a:r>
              <a:rPr lang="tr-TR" dirty="0" err="1"/>
              <a:t>NodeJS’nin</a:t>
            </a:r>
            <a:r>
              <a:rPr lang="tr-TR" dirty="0"/>
              <a:t> popüler olmasının temel nedeni web geliştiricilerin zaten aşina olduğu </a:t>
            </a:r>
            <a:r>
              <a:rPr lang="tr-TR" dirty="0" err="1"/>
              <a:t>Javascript</a:t>
            </a:r>
            <a:r>
              <a:rPr lang="tr-TR" dirty="0"/>
              <a:t> dilidir.</a:t>
            </a:r>
          </a:p>
          <a:p>
            <a:r>
              <a:rPr lang="tr-TR" dirty="0"/>
              <a:t>Şu zamana kadar Tam Yığın geliştirici olabilmeniz için ön tarafta </a:t>
            </a:r>
            <a:r>
              <a:rPr lang="tr-TR" dirty="0" err="1"/>
              <a:t>Javascript</a:t>
            </a:r>
            <a:r>
              <a:rPr lang="tr-TR" dirty="0"/>
              <a:t>, arkada ise PHP, JSP, ASP gibi diller bilmeniz gerekiyordu.</a:t>
            </a:r>
          </a:p>
          <a:p>
            <a:r>
              <a:rPr lang="tr-TR" dirty="0" err="1"/>
              <a:t>NodeJS</a:t>
            </a:r>
            <a:r>
              <a:rPr lang="tr-TR" dirty="0"/>
              <a:t> bu durumu değiştirmiştir.</a:t>
            </a:r>
          </a:p>
          <a:p>
            <a:r>
              <a:rPr lang="tr-TR" dirty="0"/>
              <a:t>Bu tarz yeni teknolojilerin öğrenilmesindeki en büyük zorluk dil öğrenmektir. Eğer </a:t>
            </a:r>
            <a:r>
              <a:rPr lang="tr-TR" dirty="0" err="1"/>
              <a:t>Javascript</a:t>
            </a:r>
            <a:r>
              <a:rPr lang="tr-TR" dirty="0"/>
              <a:t> biliyorsanız bir adım öndesiniz.</a:t>
            </a:r>
          </a:p>
          <a:p>
            <a:r>
              <a:rPr lang="tr-TR" dirty="0"/>
              <a:t>Doğru kullanıldığında </a:t>
            </a:r>
            <a:r>
              <a:rPr lang="tr-TR" dirty="0" err="1"/>
              <a:t>NodeJS</a:t>
            </a:r>
            <a:r>
              <a:rPr lang="tr-TR" dirty="0"/>
              <a:t> hızlıdır ve sistem kaynaklarını etkin kullanır.</a:t>
            </a:r>
          </a:p>
        </p:txBody>
      </p:sp>
      <p:sp>
        <p:nvSpPr>
          <p:cNvPr id="4" name="Shape 270"/>
          <p:cNvSpPr/>
          <p:nvPr/>
        </p:nvSpPr>
        <p:spPr>
          <a:xfrm>
            <a:off x="300377" y="685800"/>
            <a:ext cx="537823" cy="537823"/>
          </a:xfrm>
          <a:prstGeom prst="rect">
            <a:avLst/>
          </a:prstGeom>
          <a:solidFill>
            <a:srgbClr val="FF204A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r>
              <a:rPr lang="en-US" sz="2400" b="1" dirty="0">
                <a:solidFill>
                  <a:srgbClr val="FFFFFF"/>
                </a:solidFill>
                <a:latin typeface="+mj-lt"/>
              </a:rPr>
              <a:t>02</a:t>
            </a:r>
            <a:endParaRPr sz="2400" b="1" dirty="0">
              <a:solidFill>
                <a:srgbClr val="FFFFFF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169752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914400" y="685800"/>
            <a:ext cx="6096000" cy="549275"/>
          </a:xfrm>
        </p:spPr>
        <p:txBody>
          <a:bodyPr/>
          <a:lstStyle/>
          <a:p>
            <a:r>
              <a:rPr lang="tr-TR" dirty="0" err="1"/>
              <a:t>NodeJS</a:t>
            </a:r>
            <a:r>
              <a:rPr lang="tr-TR" dirty="0"/>
              <a:t> Sunucu Platformu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5181600"/>
          </a:xfrm>
        </p:spPr>
        <p:txBody>
          <a:bodyPr/>
          <a:lstStyle/>
          <a:p>
            <a:r>
              <a:rPr lang="tr-TR" dirty="0"/>
              <a:t>Eğer oluşturduğunuz site hızlı hizmet vermezse kullanıcı kaybedersiniz.</a:t>
            </a:r>
          </a:p>
          <a:p>
            <a:r>
              <a:rPr lang="tr-TR" dirty="0"/>
              <a:t>Diğer teknolojilere oranla az kaynakla çok fazla kullanıcıya hizmet verebilir.</a:t>
            </a:r>
          </a:p>
          <a:p>
            <a:r>
              <a:rPr lang="tr-TR" dirty="0"/>
              <a:t>İş hayatında seçilmesinin diğer bir nedeni de maliyetleri düşürmesidir.</a:t>
            </a:r>
          </a:p>
          <a:p>
            <a:r>
              <a:rPr lang="tr-TR" dirty="0"/>
              <a:t>Maliyetten kazancını tek iş parçacıklı yapısı ile sağlamaktadır. </a:t>
            </a:r>
            <a:r>
              <a:rPr lang="tr-TR" dirty="0" err="1"/>
              <a:t>Apache</a:t>
            </a:r>
            <a:r>
              <a:rPr lang="tr-TR" dirty="0"/>
              <a:t>, ISS gibi sunucular çok iş parçacıklıdır.</a:t>
            </a:r>
          </a:p>
          <a:p>
            <a:r>
              <a:rPr lang="tr-TR" dirty="0" err="1"/>
              <a:t>NodeJS</a:t>
            </a:r>
            <a:r>
              <a:rPr lang="tr-TR" dirty="0"/>
              <a:t> ise işlemleri asenkron olarak yapar ve bunu sağlayan da </a:t>
            </a:r>
            <a:r>
              <a:rPr lang="tr-TR" dirty="0" err="1"/>
              <a:t>Javascript’in</a:t>
            </a:r>
            <a:r>
              <a:rPr lang="tr-TR" dirty="0"/>
              <a:t> asenkron özellikleridir.</a:t>
            </a:r>
          </a:p>
          <a:p>
            <a:r>
              <a:rPr lang="tr-TR" dirty="0" err="1"/>
              <a:t>Apache</a:t>
            </a:r>
            <a:r>
              <a:rPr lang="tr-TR" dirty="0"/>
              <a:t>, ISS gibi sunucularda her bir ziyaretçi için ayrı bir iş parçacığı (</a:t>
            </a:r>
            <a:r>
              <a:rPr lang="tr-TR" dirty="0" err="1"/>
              <a:t>thread</a:t>
            </a:r>
            <a:r>
              <a:rPr lang="tr-TR" dirty="0"/>
              <a:t>) ve </a:t>
            </a:r>
            <a:r>
              <a:rPr lang="tr-TR" dirty="0" err="1"/>
              <a:t>RAM’den</a:t>
            </a:r>
            <a:r>
              <a:rPr lang="tr-TR" dirty="0"/>
              <a:t> yer (genelde 8MB) tahsis edilir.</a:t>
            </a:r>
          </a:p>
          <a:p>
            <a:endParaRPr lang="tr-TR" dirty="0"/>
          </a:p>
          <a:p>
            <a:endParaRPr lang="tr-TR" dirty="0"/>
          </a:p>
        </p:txBody>
      </p:sp>
      <p:sp>
        <p:nvSpPr>
          <p:cNvPr id="4" name="Shape 270"/>
          <p:cNvSpPr/>
          <p:nvPr/>
        </p:nvSpPr>
        <p:spPr>
          <a:xfrm>
            <a:off x="300377" y="685800"/>
            <a:ext cx="537823" cy="537823"/>
          </a:xfrm>
          <a:prstGeom prst="rect">
            <a:avLst/>
          </a:prstGeom>
          <a:solidFill>
            <a:srgbClr val="FF204A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r>
              <a:rPr lang="en-US" sz="2400" b="1" dirty="0">
                <a:solidFill>
                  <a:srgbClr val="FFFFFF"/>
                </a:solidFill>
                <a:latin typeface="+mj-lt"/>
              </a:rPr>
              <a:t>02</a:t>
            </a:r>
            <a:endParaRPr sz="2400" b="1" dirty="0">
              <a:solidFill>
                <a:srgbClr val="FFFFFF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544160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914400" y="685800"/>
            <a:ext cx="6096000" cy="549275"/>
          </a:xfrm>
        </p:spPr>
        <p:txBody>
          <a:bodyPr/>
          <a:lstStyle/>
          <a:p>
            <a:r>
              <a:rPr lang="tr-TR" dirty="0" err="1"/>
              <a:t>NodeJS</a:t>
            </a:r>
            <a:r>
              <a:rPr lang="tr-TR" dirty="0"/>
              <a:t> Sunucu Platformu</a:t>
            </a:r>
          </a:p>
        </p:txBody>
      </p:sp>
      <p:pic>
        <p:nvPicPr>
          <p:cNvPr id="5" name="İçerik Yer Tutucusu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947" y="1520318"/>
            <a:ext cx="4035253" cy="4035253"/>
          </a:xfrm>
        </p:spPr>
      </p:pic>
      <p:sp>
        <p:nvSpPr>
          <p:cNvPr id="4" name="Shape 270"/>
          <p:cNvSpPr/>
          <p:nvPr/>
        </p:nvSpPr>
        <p:spPr>
          <a:xfrm>
            <a:off x="300377" y="685800"/>
            <a:ext cx="537823" cy="537823"/>
          </a:xfrm>
          <a:prstGeom prst="rect">
            <a:avLst/>
          </a:prstGeom>
          <a:solidFill>
            <a:srgbClr val="FF204A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r>
              <a:rPr lang="en-US" sz="2400" b="1" dirty="0">
                <a:solidFill>
                  <a:srgbClr val="FFFFFF"/>
                </a:solidFill>
                <a:latin typeface="+mj-lt"/>
              </a:rPr>
              <a:t>02</a:t>
            </a:r>
            <a:endParaRPr sz="2400" b="1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6" name="Metin kutusu 5"/>
          <p:cNvSpPr txBox="1"/>
          <p:nvPr/>
        </p:nvSpPr>
        <p:spPr>
          <a:xfrm>
            <a:off x="587188" y="5715000"/>
            <a:ext cx="335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800" dirty="0"/>
              <a:t>Çok İş parçacıklı Yapı</a:t>
            </a:r>
          </a:p>
        </p:txBody>
      </p:sp>
      <p:pic>
        <p:nvPicPr>
          <p:cNvPr id="7" name="İçerik Yer Tutucusu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64045" y="1621888"/>
            <a:ext cx="4075155" cy="3832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pic>
      <p:sp>
        <p:nvSpPr>
          <p:cNvPr id="8" name="Metin kutusu 7"/>
          <p:cNvSpPr txBox="1"/>
          <p:nvPr/>
        </p:nvSpPr>
        <p:spPr>
          <a:xfrm>
            <a:off x="4989426" y="5715000"/>
            <a:ext cx="335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800" dirty="0"/>
              <a:t>Tek İş parçacıklı Yapı</a:t>
            </a:r>
          </a:p>
        </p:txBody>
      </p:sp>
    </p:spTree>
    <p:extLst>
      <p:ext uri="{BB962C8B-B14F-4D97-AF65-F5344CB8AC3E}">
        <p14:creationId xmlns:p14="http://schemas.microsoft.com/office/powerpoint/2010/main" val="16015826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914400" y="685800"/>
            <a:ext cx="6096000" cy="549275"/>
          </a:xfrm>
        </p:spPr>
        <p:txBody>
          <a:bodyPr/>
          <a:lstStyle/>
          <a:p>
            <a:r>
              <a:rPr lang="tr-TR" dirty="0" err="1"/>
              <a:t>NodeJS</a:t>
            </a:r>
            <a:r>
              <a:rPr lang="tr-TR" dirty="0"/>
              <a:t> Sunucu Platformu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b="1" dirty="0"/>
              <a:t>NPM: </a:t>
            </a:r>
            <a:r>
              <a:rPr lang="tr-TR" dirty="0" err="1"/>
              <a:t>Node</a:t>
            </a:r>
            <a:r>
              <a:rPr lang="tr-TR" dirty="0"/>
              <a:t> </a:t>
            </a:r>
            <a:r>
              <a:rPr lang="tr-TR" dirty="0" err="1"/>
              <a:t>Package</a:t>
            </a:r>
            <a:r>
              <a:rPr lang="tr-TR" dirty="0"/>
              <a:t> Manager</a:t>
            </a:r>
          </a:p>
          <a:p>
            <a:r>
              <a:rPr lang="tr-TR" dirty="0"/>
              <a:t>NPM </a:t>
            </a:r>
            <a:r>
              <a:rPr lang="tr-TR" dirty="0" err="1"/>
              <a:t>NodeJS</a:t>
            </a:r>
            <a:r>
              <a:rPr lang="tr-TR" dirty="0"/>
              <a:t> ile gelen bir paket yönetim uygulamasıdır.</a:t>
            </a:r>
          </a:p>
          <a:p>
            <a:r>
              <a:rPr lang="tr-TR" dirty="0"/>
              <a:t>Uygulamanızı genişletmenizi sağlayan </a:t>
            </a:r>
            <a:r>
              <a:rPr lang="tr-TR" dirty="0" err="1"/>
              <a:t>Node</a:t>
            </a:r>
            <a:r>
              <a:rPr lang="tr-TR" dirty="0"/>
              <a:t> modüllerini ya da paketlerini yüklemenizi sağlar.</a:t>
            </a:r>
          </a:p>
          <a:p>
            <a:r>
              <a:rPr lang="tr-TR" dirty="0"/>
              <a:t>Şu an itibariyle toplam 780</a:t>
            </a:r>
            <a:r>
              <a:rPr lang="en-US" dirty="0"/>
              <a:t>000</a:t>
            </a:r>
            <a:r>
              <a:rPr lang="is-IS" dirty="0"/>
              <a:t> npm paketi mevcut.</a:t>
            </a:r>
          </a:p>
          <a:p>
            <a:r>
              <a:rPr lang="is-IS" dirty="0"/>
              <a:t>Dersimizde veritabanı sürücülerini</a:t>
            </a:r>
            <a:r>
              <a:rPr lang="tr-TR" dirty="0"/>
              <a:t>, uygulama çatılarını eklemek için kullanacağız.</a:t>
            </a:r>
          </a:p>
          <a:p>
            <a:r>
              <a:rPr lang="tr-TR" dirty="0"/>
              <a:t>Bunun yanında </a:t>
            </a:r>
            <a:r>
              <a:rPr lang="tr-TR" dirty="0" err="1"/>
              <a:t>Underscore</a:t>
            </a:r>
            <a:r>
              <a:rPr lang="tr-TR" dirty="0"/>
              <a:t> gibi birçok hazır yardımcı fonksiyon içeren kütüphane</a:t>
            </a:r>
            <a:r>
              <a:rPr lang="is-IS" dirty="0"/>
              <a:t>, test için Mocha, konsola renk eklemek için Colors gibi çok çeşitli modülleri vardır.</a:t>
            </a:r>
          </a:p>
          <a:p>
            <a:r>
              <a:rPr lang="is-IS" dirty="0"/>
              <a:t>İlerleyen derslerde npm kurulumu, modül yükleme gibi işlemleri göreceğiz.</a:t>
            </a:r>
            <a:endParaRPr lang="tr-TR" dirty="0"/>
          </a:p>
        </p:txBody>
      </p:sp>
      <p:sp>
        <p:nvSpPr>
          <p:cNvPr id="4" name="Shape 270"/>
          <p:cNvSpPr/>
          <p:nvPr/>
        </p:nvSpPr>
        <p:spPr>
          <a:xfrm>
            <a:off x="300377" y="685800"/>
            <a:ext cx="537823" cy="537823"/>
          </a:xfrm>
          <a:prstGeom prst="rect">
            <a:avLst/>
          </a:prstGeom>
          <a:solidFill>
            <a:srgbClr val="FF204A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r>
              <a:rPr lang="en-US" sz="2400" b="1" dirty="0">
                <a:solidFill>
                  <a:srgbClr val="FFFFFF"/>
                </a:solidFill>
                <a:latin typeface="+mj-lt"/>
              </a:rPr>
              <a:t>02</a:t>
            </a:r>
            <a:endParaRPr sz="2400" b="1" dirty="0">
              <a:solidFill>
                <a:srgbClr val="FFFFFF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57019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990600" y="681077"/>
            <a:ext cx="6400800" cy="553998"/>
          </a:xfrm>
        </p:spPr>
        <p:txBody>
          <a:bodyPr/>
          <a:lstStyle/>
          <a:p>
            <a:r>
              <a:rPr lang="tr-TR" dirty="0"/>
              <a:t>Ders İşleyişi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5255302"/>
          </a:xfrm>
        </p:spPr>
        <p:txBody>
          <a:bodyPr/>
          <a:lstStyle/>
          <a:p>
            <a:r>
              <a:rPr lang="tr-TR" sz="2100" dirty="0"/>
              <a:t>Dersle ilgili tüm duyurular, sunumlar dersin sitesinden paylaşılacaktır. Siteyi sürekli kontrol etmenizde fayda var.</a:t>
            </a:r>
          </a:p>
          <a:p>
            <a:r>
              <a:rPr lang="tr-TR" sz="2100" dirty="0"/>
              <a:t>Sınavlar vize ve finalden oluşacaktır.</a:t>
            </a:r>
          </a:p>
          <a:p>
            <a:pPr marL="342900" lvl="1" indent="-342900">
              <a:buFontTx/>
              <a:buChar char="•"/>
            </a:pPr>
            <a:r>
              <a:rPr lang="tr-TR" sz="2100" dirty="0"/>
              <a:t>Vize (Vizeye kadar işlenen konular dahil):</a:t>
            </a:r>
          </a:p>
          <a:p>
            <a:pPr lvl="1"/>
            <a:r>
              <a:rPr lang="tr-TR" sz="1800" dirty="0"/>
              <a:t>Ödevler: 50 puan</a:t>
            </a:r>
          </a:p>
          <a:p>
            <a:pPr lvl="1"/>
            <a:r>
              <a:rPr lang="tr-TR" sz="1800" dirty="0"/>
              <a:t>Sınav (Çoktan seçmeli kolay test): 50 puan</a:t>
            </a:r>
          </a:p>
          <a:p>
            <a:pPr lvl="1"/>
            <a:r>
              <a:rPr lang="tr-TR" sz="1800" dirty="0"/>
              <a:t>Son Vize Notu=Ödevler + Vize Sınavı</a:t>
            </a:r>
          </a:p>
          <a:p>
            <a:pPr marL="342900" lvl="1" indent="-342900">
              <a:buFontTx/>
              <a:buChar char="•"/>
            </a:pPr>
            <a:r>
              <a:rPr lang="tr-TR" sz="2100" dirty="0"/>
              <a:t>Final (Vizeden sonra işlenen konular dahil):</a:t>
            </a:r>
          </a:p>
          <a:p>
            <a:pPr lvl="1"/>
            <a:r>
              <a:rPr lang="tr-TR" sz="1800" dirty="0"/>
              <a:t>Ödevler: 50 puan</a:t>
            </a:r>
          </a:p>
          <a:p>
            <a:pPr lvl="1"/>
            <a:r>
              <a:rPr lang="tr-TR" sz="1800" dirty="0"/>
              <a:t>Sınav (1 ya da 2 tane zor kod sorusu): 50 puan</a:t>
            </a:r>
          </a:p>
          <a:p>
            <a:pPr lvl="1"/>
            <a:r>
              <a:rPr lang="tr-TR" sz="1800" dirty="0"/>
              <a:t>Son Final Notu=Ödevler + Final Sınavı+(Bonus Ödev=15 puan)</a:t>
            </a:r>
          </a:p>
          <a:p>
            <a:r>
              <a:rPr lang="tr-TR" sz="2100" dirty="0"/>
              <a:t>Sınavlarla ilgili ek bilgiler yine vize ve finalden bir hafta önce verilecektir.</a:t>
            </a:r>
          </a:p>
          <a:p>
            <a:r>
              <a:rPr lang="tr-TR" sz="2100" dirty="0"/>
              <a:t>Kod soruları derste yaptığımız proje içinden gelecektir.</a:t>
            </a:r>
          </a:p>
          <a:p>
            <a:r>
              <a:rPr lang="tr-TR" sz="2100" dirty="0"/>
              <a:t>Test soruları sunumlardan gelecektir.</a:t>
            </a:r>
          </a:p>
        </p:txBody>
      </p:sp>
      <p:sp>
        <p:nvSpPr>
          <p:cNvPr id="5" name="Shape 267"/>
          <p:cNvSpPr/>
          <p:nvPr/>
        </p:nvSpPr>
        <p:spPr>
          <a:xfrm>
            <a:off x="381000" y="681377"/>
            <a:ext cx="537822" cy="537823"/>
          </a:xfrm>
          <a:prstGeom prst="rect">
            <a:avLst/>
          </a:prstGeom>
          <a:solidFill>
            <a:srgbClr val="003366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pPr eaLnBrk="1" hangingPunct="1"/>
            <a:r>
              <a:rPr lang="en-US" sz="2400" b="1" dirty="0">
                <a:solidFill>
                  <a:srgbClr val="FFFFFF"/>
                </a:solidFill>
                <a:latin typeface="+mj-lt"/>
                <a:ea typeface="+mn-ea"/>
              </a:rPr>
              <a:t>00</a:t>
            </a:r>
            <a:endParaRPr sz="2400" b="1" dirty="0">
              <a:solidFill>
                <a:srgbClr val="FFFFFF"/>
              </a:solidFill>
              <a:latin typeface="+mj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501272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914400" y="685800"/>
            <a:ext cx="6096000" cy="549275"/>
          </a:xfrm>
        </p:spPr>
        <p:txBody>
          <a:bodyPr/>
          <a:lstStyle/>
          <a:p>
            <a:r>
              <a:rPr lang="tr-TR" dirty="0"/>
              <a:t>Express Çatısı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Web uygulamaları geliştirirken her zaman yapılması gereken bazı işler vardır.</a:t>
            </a:r>
          </a:p>
          <a:p>
            <a:r>
              <a:rPr lang="tr-TR" dirty="0"/>
              <a:t>Express, </a:t>
            </a:r>
            <a:r>
              <a:rPr lang="tr-TR" dirty="0" err="1"/>
              <a:t>NodeJS</a:t>
            </a:r>
            <a:r>
              <a:rPr lang="tr-TR" dirty="0"/>
              <a:t> için bu tarz işleri yerine getirmek amacıyla tasarlanmıştır.</a:t>
            </a:r>
          </a:p>
          <a:p>
            <a:r>
              <a:rPr lang="tr-TR" dirty="0"/>
              <a:t>Express sunucu kurma, sunucunun sürekli dinlemesini sağlama, gerekli cevapları üretme gibi işlemleri kolaylaştırır.</a:t>
            </a:r>
          </a:p>
          <a:p>
            <a:r>
              <a:rPr lang="tr-TR" dirty="0"/>
              <a:t>Gelen URL isteklerini kolayca yönlendirmeyi sağlayan ara yüze sahiptir.</a:t>
            </a:r>
          </a:p>
          <a:p>
            <a:r>
              <a:rPr lang="tr-TR" dirty="0"/>
              <a:t>Kolayca HTML sayfaları oluşturmanızı sağlayan hazır şablonlar sunar.</a:t>
            </a:r>
          </a:p>
          <a:p>
            <a:r>
              <a:rPr lang="tr-TR" dirty="0" err="1"/>
              <a:t>Session</a:t>
            </a:r>
            <a:r>
              <a:rPr lang="tr-TR" dirty="0"/>
              <a:t> dediğimiz bazı bilgileri saklamayı, hatırlamayı sağlayan yapılar barındırır.</a:t>
            </a:r>
          </a:p>
        </p:txBody>
      </p:sp>
      <p:sp>
        <p:nvSpPr>
          <p:cNvPr id="6" name="Shape 273"/>
          <p:cNvSpPr/>
          <p:nvPr/>
        </p:nvSpPr>
        <p:spPr>
          <a:xfrm>
            <a:off x="300378" y="685800"/>
            <a:ext cx="537822" cy="537823"/>
          </a:xfrm>
          <a:prstGeom prst="rect">
            <a:avLst/>
          </a:prstGeom>
          <a:solidFill>
            <a:srgbClr val="FFC000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r>
              <a:rPr lang="en-US" sz="2400" b="1" dirty="0">
                <a:solidFill>
                  <a:srgbClr val="FFFFFF"/>
                </a:solidFill>
                <a:latin typeface="+mj-lt"/>
              </a:rPr>
              <a:t>03</a:t>
            </a:r>
            <a:endParaRPr sz="2400" b="1" dirty="0">
              <a:solidFill>
                <a:srgbClr val="FFFFFF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093685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914400" y="685800"/>
            <a:ext cx="6096000" cy="549275"/>
          </a:xfrm>
        </p:spPr>
        <p:txBody>
          <a:bodyPr/>
          <a:lstStyle/>
          <a:p>
            <a:r>
              <a:rPr lang="tr-TR" dirty="0" err="1"/>
              <a:t>MongoDB</a:t>
            </a:r>
            <a:r>
              <a:rPr lang="tr-TR" dirty="0"/>
              <a:t> </a:t>
            </a:r>
            <a:r>
              <a:rPr lang="tr-TR" dirty="0" err="1"/>
              <a:t>Veritabanı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5334000"/>
          </a:xfrm>
        </p:spPr>
        <p:txBody>
          <a:bodyPr/>
          <a:lstStyle/>
          <a:p>
            <a:r>
              <a:rPr lang="tr-TR" sz="2300" dirty="0"/>
              <a:t>Verilerin kullanılması ve istendiğinde saklanması web uygulamaları için kaçınılmazdır.</a:t>
            </a:r>
          </a:p>
          <a:p>
            <a:r>
              <a:rPr lang="tr-TR" sz="2300" dirty="0" err="1"/>
              <a:t>MongoDB</a:t>
            </a:r>
            <a:r>
              <a:rPr lang="tr-TR" sz="2300" dirty="0"/>
              <a:t> hızlı ve esnek, genişleyebilir veri tabanıdır.</a:t>
            </a:r>
          </a:p>
          <a:p>
            <a:r>
              <a:rPr lang="tr-TR" sz="2300" dirty="0"/>
              <a:t>Daha önce ilişkisel veri tabanı kullandıysanız tablo, satır ve sütun kavramlarına aşinasınızdır.</a:t>
            </a:r>
          </a:p>
          <a:p>
            <a:r>
              <a:rPr lang="tr-TR" sz="2300" dirty="0"/>
              <a:t>Kolonlar veri tipini ve ismini belirlerken, satırlar benzersiz kayıtları tutar.</a:t>
            </a:r>
          </a:p>
          <a:p>
            <a:endParaRPr lang="tr-TR" dirty="0"/>
          </a:p>
          <a:p>
            <a:endParaRPr lang="tr-TR" dirty="0"/>
          </a:p>
          <a:p>
            <a:r>
              <a:rPr lang="tr-TR" sz="2300" dirty="0" err="1"/>
              <a:t>MongoDB</a:t>
            </a:r>
            <a:r>
              <a:rPr lang="tr-TR" sz="2300" dirty="0"/>
              <a:t> farklıdır ve doküman tabanlıdır.</a:t>
            </a:r>
          </a:p>
          <a:p>
            <a:r>
              <a:rPr lang="tr-TR" sz="2300" dirty="0"/>
              <a:t>Satır kavramı mevcuttur ancak sütun kavramı yoktur.</a:t>
            </a:r>
          </a:p>
          <a:p>
            <a:r>
              <a:rPr lang="tr-TR" sz="2300" dirty="0"/>
              <a:t>Kolonların her satırda ne tutulacağını tanımlaması yerine her satır bir dokümandır.</a:t>
            </a:r>
          </a:p>
        </p:txBody>
      </p:sp>
      <p:sp>
        <p:nvSpPr>
          <p:cNvPr id="5" name="Shape 279"/>
          <p:cNvSpPr/>
          <p:nvPr/>
        </p:nvSpPr>
        <p:spPr>
          <a:xfrm>
            <a:off x="376577" y="685800"/>
            <a:ext cx="537823" cy="537823"/>
          </a:xfrm>
          <a:prstGeom prst="rect">
            <a:avLst/>
          </a:prstGeom>
          <a:solidFill>
            <a:srgbClr val="92D050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r>
              <a:rPr lang="en-US" sz="2400" b="1">
                <a:solidFill>
                  <a:srgbClr val="FFFFFF"/>
                </a:solidFill>
                <a:latin typeface="+mj-lt"/>
              </a:rPr>
              <a:t>04</a:t>
            </a:r>
            <a:endParaRPr sz="2400" b="1">
              <a:solidFill>
                <a:srgbClr val="FFFFFF"/>
              </a:solidFill>
              <a:latin typeface="+mj-lt"/>
            </a:endParaRPr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226" y="3962400"/>
            <a:ext cx="3001548" cy="880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0053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914400" y="685800"/>
            <a:ext cx="6096000" cy="549275"/>
          </a:xfrm>
        </p:spPr>
        <p:txBody>
          <a:bodyPr/>
          <a:lstStyle/>
          <a:p>
            <a:r>
              <a:rPr lang="tr-TR" dirty="0" err="1"/>
              <a:t>MongoDB</a:t>
            </a:r>
            <a:r>
              <a:rPr lang="tr-TR" dirty="0"/>
              <a:t> </a:t>
            </a:r>
            <a:r>
              <a:rPr lang="tr-TR" dirty="0" err="1"/>
              <a:t>Veritabanı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5334000"/>
          </a:xfrm>
        </p:spPr>
        <p:txBody>
          <a:bodyPr/>
          <a:lstStyle/>
          <a:p>
            <a:r>
              <a:rPr lang="tr-TR" dirty="0"/>
              <a:t>Bu doküman hem veriyi tutar hem de veriyi tanımlar.</a:t>
            </a:r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r>
              <a:rPr lang="tr-TR" dirty="0"/>
              <a:t>Bir doküman koleksiyonunu düşündüğünüzde, koleksiyon içinde çok çeşitli yapılarda veri bulundurabilir.</a:t>
            </a:r>
          </a:p>
          <a:p>
            <a:r>
              <a:rPr lang="tr-TR" dirty="0"/>
              <a:t>Dokümanlar BSON (</a:t>
            </a:r>
            <a:r>
              <a:rPr lang="tr-TR" dirty="0" err="1"/>
              <a:t>Binary</a:t>
            </a:r>
            <a:r>
              <a:rPr lang="tr-TR" dirty="0"/>
              <a:t> </a:t>
            </a:r>
            <a:r>
              <a:rPr lang="tr-TR" dirty="0" err="1"/>
              <a:t>Serialized</a:t>
            </a:r>
            <a:r>
              <a:rPr lang="tr-TR" dirty="0"/>
              <a:t> Object </a:t>
            </a:r>
            <a:r>
              <a:rPr lang="tr-TR" dirty="0" err="1"/>
              <a:t>Notation</a:t>
            </a:r>
            <a:r>
              <a:rPr lang="tr-TR" dirty="0"/>
              <a:t>) formatında yani </a:t>
            </a:r>
            <a:r>
              <a:rPr lang="tr-TR" dirty="0" err="1"/>
              <a:t>binary</a:t>
            </a:r>
            <a:r>
              <a:rPr lang="tr-TR" dirty="0"/>
              <a:t> JSON (</a:t>
            </a:r>
            <a:r>
              <a:rPr lang="tr-TR" dirty="0" err="1"/>
              <a:t>Javascript</a:t>
            </a:r>
            <a:r>
              <a:rPr lang="tr-TR" dirty="0"/>
              <a:t> </a:t>
            </a:r>
            <a:r>
              <a:rPr lang="tr-TR" dirty="0" err="1"/>
              <a:t>Serialized</a:t>
            </a:r>
            <a:r>
              <a:rPr lang="tr-TR" dirty="0"/>
              <a:t> Object </a:t>
            </a:r>
            <a:r>
              <a:rPr lang="tr-TR" dirty="0" err="1"/>
              <a:t>Notation</a:t>
            </a:r>
            <a:r>
              <a:rPr lang="tr-TR" dirty="0"/>
              <a:t>) tutulur.</a:t>
            </a:r>
          </a:p>
          <a:p>
            <a:r>
              <a:rPr lang="tr-TR" dirty="0"/>
              <a:t>Kısaca JSON </a:t>
            </a:r>
            <a:r>
              <a:rPr lang="tr-TR" dirty="0" err="1"/>
              <a:t>Javascript’in</a:t>
            </a:r>
            <a:r>
              <a:rPr lang="tr-TR" dirty="0"/>
              <a:t> veriyi tutma biçimidir.</a:t>
            </a:r>
          </a:p>
          <a:p>
            <a:endParaRPr lang="tr-TR" dirty="0"/>
          </a:p>
        </p:txBody>
      </p:sp>
      <p:sp>
        <p:nvSpPr>
          <p:cNvPr id="5" name="Shape 279"/>
          <p:cNvSpPr/>
          <p:nvPr/>
        </p:nvSpPr>
        <p:spPr>
          <a:xfrm>
            <a:off x="376577" y="685800"/>
            <a:ext cx="537823" cy="537823"/>
          </a:xfrm>
          <a:prstGeom prst="rect">
            <a:avLst/>
          </a:prstGeom>
          <a:solidFill>
            <a:srgbClr val="92D050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r>
              <a:rPr lang="en-US" sz="2400" b="1">
                <a:solidFill>
                  <a:srgbClr val="FFFFFF"/>
                </a:solidFill>
                <a:latin typeface="+mj-lt"/>
              </a:rPr>
              <a:t>04</a:t>
            </a:r>
            <a:endParaRPr sz="2400" b="1">
              <a:solidFill>
                <a:srgbClr val="FFFFFF"/>
              </a:solidFill>
              <a:latin typeface="+mj-lt"/>
            </a:endParaRPr>
          </a:p>
        </p:txBody>
      </p:sp>
      <p:pic>
        <p:nvPicPr>
          <p:cNvPr id="6" name="Resi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8528" y="1882832"/>
            <a:ext cx="3310344" cy="993426"/>
          </a:xfrm>
          <a:prstGeom prst="rect">
            <a:avLst/>
          </a:prstGeom>
        </p:spPr>
      </p:pic>
      <p:pic>
        <p:nvPicPr>
          <p:cNvPr id="7" name="Resim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0307" y="5486400"/>
            <a:ext cx="3846785" cy="1002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7204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914400" y="685800"/>
            <a:ext cx="6096000" cy="549275"/>
          </a:xfrm>
        </p:spPr>
        <p:txBody>
          <a:bodyPr/>
          <a:lstStyle/>
          <a:p>
            <a:r>
              <a:rPr lang="tr-TR" dirty="0" err="1"/>
              <a:t>MongoDB</a:t>
            </a:r>
            <a:r>
              <a:rPr lang="tr-TR" dirty="0"/>
              <a:t> </a:t>
            </a:r>
            <a:r>
              <a:rPr lang="tr-TR" dirty="0" err="1"/>
              <a:t>Veritabanı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152400" y="1371600"/>
            <a:ext cx="8839200" cy="5257800"/>
          </a:xfrm>
        </p:spPr>
        <p:txBody>
          <a:bodyPr/>
          <a:lstStyle/>
          <a:p>
            <a:r>
              <a:rPr lang="tr-TR" dirty="0"/>
              <a:t>Bir önceki örnekte dikkat ettiyseniz _</a:t>
            </a:r>
            <a:r>
              <a:rPr lang="tr-TR" dirty="0" err="1"/>
              <a:t>id</a:t>
            </a:r>
            <a:r>
              <a:rPr lang="tr-TR" dirty="0"/>
              <a:t> mevcuttu. Bu anahtar kelimeyi </a:t>
            </a:r>
            <a:r>
              <a:rPr lang="tr-TR" dirty="0" err="1"/>
              <a:t>MongoDB</a:t>
            </a:r>
            <a:r>
              <a:rPr lang="tr-TR" dirty="0"/>
              <a:t> oluşturulan her benzersiz doküman için üretir. Bir nevi </a:t>
            </a:r>
            <a:r>
              <a:rPr lang="tr-TR" dirty="0" err="1"/>
              <a:t>primary</a:t>
            </a:r>
            <a:r>
              <a:rPr lang="tr-TR" dirty="0"/>
              <a:t> </a:t>
            </a:r>
            <a:r>
              <a:rPr lang="tr-TR" dirty="0" err="1"/>
              <a:t>key’dir</a:t>
            </a:r>
            <a:r>
              <a:rPr lang="tr-TR" dirty="0"/>
              <a:t>.</a:t>
            </a:r>
          </a:p>
          <a:p>
            <a:r>
              <a:rPr lang="tr-TR" dirty="0" err="1"/>
              <a:t>MongoDB</a:t>
            </a:r>
            <a:r>
              <a:rPr lang="tr-TR" dirty="0"/>
              <a:t> diğer doküman tabanlı veri tabanlarından farklıdır.</a:t>
            </a:r>
          </a:p>
          <a:p>
            <a:r>
              <a:rPr lang="tr-TR" dirty="0"/>
              <a:t>Dokümanda yer alan her alan indekslenebilir.</a:t>
            </a:r>
          </a:p>
          <a:p>
            <a:r>
              <a:rPr lang="tr-TR" dirty="0"/>
              <a:t>İndeksli alanlarda sorgu çalıştırmak daha hızlıdır.</a:t>
            </a:r>
          </a:p>
          <a:p>
            <a:r>
              <a:rPr lang="tr-TR" dirty="0"/>
              <a:t>SQL’de olduğu gibi aşırı karmaşık JOIN içeren sorgular belki yazılamayabilir. </a:t>
            </a:r>
          </a:p>
          <a:p>
            <a:r>
              <a:rPr lang="tr-TR" dirty="0"/>
              <a:t>Ancak çoğu senaryo için yeterli olacak karmaşıkta sorgular yazılabilir.</a:t>
            </a:r>
          </a:p>
          <a:p>
            <a:r>
              <a:rPr lang="tr-TR" dirty="0" err="1"/>
              <a:t>MongoDB</a:t>
            </a:r>
            <a:r>
              <a:rPr lang="tr-TR" dirty="0"/>
              <a:t> yoğun işlem içeren (</a:t>
            </a:r>
            <a:r>
              <a:rPr lang="tr-TR" dirty="0" err="1"/>
              <a:t>transactional</a:t>
            </a:r>
            <a:r>
              <a:rPr lang="tr-TR" dirty="0"/>
              <a:t>) bir veri tabanı değildir. </a:t>
            </a:r>
          </a:p>
        </p:txBody>
      </p:sp>
      <p:sp>
        <p:nvSpPr>
          <p:cNvPr id="5" name="Shape 279"/>
          <p:cNvSpPr/>
          <p:nvPr/>
        </p:nvSpPr>
        <p:spPr>
          <a:xfrm>
            <a:off x="376577" y="685800"/>
            <a:ext cx="537823" cy="537823"/>
          </a:xfrm>
          <a:prstGeom prst="rect">
            <a:avLst/>
          </a:prstGeom>
          <a:solidFill>
            <a:srgbClr val="92D050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r>
              <a:rPr lang="en-US" sz="2400" b="1">
                <a:solidFill>
                  <a:srgbClr val="FFFFFF"/>
                </a:solidFill>
                <a:latin typeface="+mj-lt"/>
              </a:rPr>
              <a:t>04</a:t>
            </a:r>
            <a:endParaRPr sz="2400" b="1">
              <a:solidFill>
                <a:srgbClr val="FFFFFF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261443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914400" y="685800"/>
            <a:ext cx="6096000" cy="549275"/>
          </a:xfrm>
        </p:spPr>
        <p:txBody>
          <a:bodyPr/>
          <a:lstStyle/>
          <a:p>
            <a:r>
              <a:rPr lang="tr-TR" dirty="0" err="1"/>
              <a:t>MongoDB</a:t>
            </a:r>
            <a:r>
              <a:rPr lang="tr-TR" dirty="0"/>
              <a:t> </a:t>
            </a:r>
            <a:r>
              <a:rPr lang="tr-TR" dirty="0" err="1"/>
              <a:t>Veritabanı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5334000"/>
          </a:xfrm>
        </p:spPr>
        <p:txBody>
          <a:bodyPr/>
          <a:lstStyle/>
          <a:p>
            <a:r>
              <a:rPr lang="tr-TR" sz="2300" dirty="0" err="1"/>
              <a:t>MongoDB</a:t>
            </a:r>
            <a:r>
              <a:rPr lang="tr-TR" sz="2300" dirty="0"/>
              <a:t> her işlemi bağımsız yapar. Bir işlem başarısız olursa diğer işlemler etkilenmez.</a:t>
            </a:r>
          </a:p>
          <a:p>
            <a:r>
              <a:rPr lang="tr-TR" sz="2300" dirty="0"/>
              <a:t>Diğer veri tabanlarından ayıran başka bir özellik ikincil indeksler belirleyebilmeniz ve zengin sorgular yazabilmenizdir. </a:t>
            </a:r>
          </a:p>
          <a:p>
            <a:r>
              <a:rPr lang="tr-TR" sz="2300" dirty="0"/>
              <a:t>Çoğu uygulama verileri kullanmak için bir yapıya ihtiyaç duyar. Yani bir nevi nesne.</a:t>
            </a:r>
          </a:p>
          <a:p>
            <a:r>
              <a:rPr lang="tr-TR" sz="2300" dirty="0">
                <a:hlinkClick r:id="rId2"/>
              </a:rPr>
              <a:t>Mongoose</a:t>
            </a:r>
            <a:r>
              <a:rPr lang="tr-TR" sz="2300" dirty="0"/>
              <a:t> bu amaç için verilere ait nesne modellerinin oluşturulmasını sağlar.</a:t>
            </a:r>
          </a:p>
          <a:p>
            <a:r>
              <a:rPr lang="tr-TR" sz="2300" dirty="0"/>
              <a:t>Bir dokümanda bir veri hangi değerleri alabilir, hangi alanlar zorunlu ya da bir dokümanda hangi veriler tutulmalı gibi soruların yanıtını </a:t>
            </a:r>
            <a:r>
              <a:rPr lang="tr-TR" sz="2300" dirty="0" err="1"/>
              <a:t>Mongoose</a:t>
            </a:r>
            <a:r>
              <a:rPr lang="tr-TR" sz="2300" dirty="0"/>
              <a:t> ile modelleme yaparak alabilirsiniz.</a:t>
            </a:r>
          </a:p>
          <a:p>
            <a:r>
              <a:rPr lang="tr-TR" sz="2300" dirty="0" err="1"/>
              <a:t>Mongoose</a:t>
            </a:r>
            <a:r>
              <a:rPr lang="tr-TR" sz="2300" dirty="0"/>
              <a:t> ile bağlantılarınızı yönetebilir, veri okuyup yazabilirsiniz.</a:t>
            </a:r>
          </a:p>
          <a:p>
            <a:endParaRPr lang="tr-TR" dirty="0"/>
          </a:p>
        </p:txBody>
      </p:sp>
      <p:sp>
        <p:nvSpPr>
          <p:cNvPr id="5" name="Shape 279"/>
          <p:cNvSpPr/>
          <p:nvPr/>
        </p:nvSpPr>
        <p:spPr>
          <a:xfrm>
            <a:off x="376577" y="685800"/>
            <a:ext cx="537823" cy="537823"/>
          </a:xfrm>
          <a:prstGeom prst="rect">
            <a:avLst/>
          </a:prstGeom>
          <a:solidFill>
            <a:srgbClr val="92D050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r>
              <a:rPr lang="en-US" sz="2400" b="1">
                <a:solidFill>
                  <a:srgbClr val="FFFFFF"/>
                </a:solidFill>
                <a:latin typeface="+mj-lt"/>
              </a:rPr>
              <a:t>04</a:t>
            </a:r>
            <a:endParaRPr sz="2400" b="1">
              <a:solidFill>
                <a:srgbClr val="FFFFFF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112818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914400" y="685800"/>
            <a:ext cx="6096000" cy="549275"/>
          </a:xfrm>
        </p:spPr>
        <p:txBody>
          <a:bodyPr/>
          <a:lstStyle/>
          <a:p>
            <a:r>
              <a:rPr lang="tr-TR" dirty="0" err="1"/>
              <a:t>AngularJS</a:t>
            </a:r>
            <a:r>
              <a:rPr lang="tr-TR" dirty="0"/>
              <a:t> Front-</a:t>
            </a:r>
            <a:r>
              <a:rPr lang="tr-TR" dirty="0" err="1"/>
              <a:t>End</a:t>
            </a:r>
            <a:r>
              <a:rPr lang="tr-TR" dirty="0"/>
              <a:t> Çatısı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5334000"/>
          </a:xfrm>
        </p:spPr>
        <p:txBody>
          <a:bodyPr/>
          <a:lstStyle/>
          <a:p>
            <a:r>
              <a:rPr lang="tr-TR" dirty="0"/>
              <a:t>Geleneksel olarak tüm veri işlemleri, uygulama mantığı sunucu tarafında yapılır.</a:t>
            </a:r>
          </a:p>
          <a:p>
            <a:r>
              <a:rPr lang="tr-TR" dirty="0"/>
              <a:t>Yapılan işlemler sonucunda üretilen değerler HTML ile ara yüzde gösterilir.</a:t>
            </a:r>
          </a:p>
          <a:p>
            <a:r>
              <a:rPr lang="tr-TR" dirty="0" err="1"/>
              <a:t>AngularJS</a:t>
            </a:r>
            <a:r>
              <a:rPr lang="tr-TR" dirty="0"/>
              <a:t> veriyle doğrudan ara yüzde (</a:t>
            </a:r>
            <a:r>
              <a:rPr lang="tr-TR" dirty="0" err="1"/>
              <a:t>front-end</a:t>
            </a:r>
            <a:r>
              <a:rPr lang="tr-TR" dirty="0"/>
              <a:t>)’de çalışmayı sağlayan bir web çatısıdır. </a:t>
            </a:r>
          </a:p>
          <a:p>
            <a:r>
              <a:rPr lang="tr-TR" dirty="0"/>
              <a:t>İş mantığı ve uygulama mantığı tarayıcıya kaydırılır.</a:t>
            </a:r>
          </a:p>
          <a:p>
            <a:r>
              <a:rPr lang="tr-TR" dirty="0"/>
              <a:t>Eğer </a:t>
            </a:r>
            <a:r>
              <a:rPr lang="tr-TR" dirty="0" err="1"/>
              <a:t>JQuery’ye</a:t>
            </a:r>
            <a:r>
              <a:rPr lang="tr-TR" dirty="0"/>
              <a:t> aşina </a:t>
            </a:r>
            <a:r>
              <a:rPr lang="tr-TR" dirty="0" err="1"/>
              <a:t>isanız</a:t>
            </a:r>
            <a:r>
              <a:rPr lang="tr-TR" dirty="0"/>
              <a:t> </a:t>
            </a:r>
            <a:r>
              <a:rPr lang="tr-TR" dirty="0" err="1"/>
              <a:t>AngularJS’in</a:t>
            </a:r>
            <a:r>
              <a:rPr lang="tr-TR" dirty="0"/>
              <a:t> çalışma mantığına benzer mi diye soru aklınıza gelebilir.</a:t>
            </a:r>
          </a:p>
          <a:p>
            <a:r>
              <a:rPr lang="tr-TR" dirty="0"/>
              <a:t>Kısa cevap: Hayır.</a:t>
            </a:r>
          </a:p>
          <a:p>
            <a:r>
              <a:rPr lang="tr-TR" dirty="0" err="1"/>
              <a:t>JQuery</a:t>
            </a:r>
            <a:r>
              <a:rPr lang="tr-TR" dirty="0"/>
              <a:t> olaylara interaktiflik, etkileşim eklemek için kullanılır.</a:t>
            </a:r>
          </a:p>
          <a:p>
            <a:endParaRPr lang="tr-TR" dirty="0"/>
          </a:p>
        </p:txBody>
      </p:sp>
      <p:sp>
        <p:nvSpPr>
          <p:cNvPr id="6" name="Shape 276"/>
          <p:cNvSpPr/>
          <p:nvPr/>
        </p:nvSpPr>
        <p:spPr>
          <a:xfrm>
            <a:off x="376578" y="625475"/>
            <a:ext cx="537822" cy="537823"/>
          </a:xfrm>
          <a:prstGeom prst="rect">
            <a:avLst/>
          </a:prstGeom>
          <a:solidFill>
            <a:srgbClr val="FF6846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r>
              <a:rPr lang="en-US" sz="2400" b="1">
                <a:solidFill>
                  <a:srgbClr val="FFFFFF"/>
                </a:solidFill>
                <a:latin typeface="+mj-lt"/>
              </a:rPr>
              <a:t>05</a:t>
            </a:r>
            <a:endParaRPr sz="2400" b="1">
              <a:solidFill>
                <a:srgbClr val="FFFFFF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637804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914400" y="685800"/>
            <a:ext cx="6096000" cy="549275"/>
          </a:xfrm>
        </p:spPr>
        <p:txBody>
          <a:bodyPr/>
          <a:lstStyle/>
          <a:p>
            <a:r>
              <a:rPr lang="tr-TR" dirty="0" err="1"/>
              <a:t>AngularJS</a:t>
            </a:r>
            <a:r>
              <a:rPr lang="tr-TR" dirty="0"/>
              <a:t> Front-</a:t>
            </a:r>
            <a:r>
              <a:rPr lang="tr-TR" dirty="0" err="1"/>
              <a:t>End</a:t>
            </a:r>
            <a:r>
              <a:rPr lang="tr-TR" dirty="0"/>
              <a:t> Çatısı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5257800"/>
          </a:xfrm>
        </p:spPr>
        <p:txBody>
          <a:bodyPr/>
          <a:lstStyle/>
          <a:p>
            <a:r>
              <a:rPr lang="tr-TR" dirty="0" err="1"/>
              <a:t>AngularJS</a:t>
            </a:r>
            <a:r>
              <a:rPr lang="tr-TR" dirty="0"/>
              <a:t> veriye göre </a:t>
            </a:r>
            <a:r>
              <a:rPr lang="tr-TR" dirty="0" err="1"/>
              <a:t>HTML’i</a:t>
            </a:r>
            <a:r>
              <a:rPr lang="tr-TR" dirty="0"/>
              <a:t> oluşturur, veri değiştiğinde </a:t>
            </a:r>
            <a:r>
              <a:rPr lang="tr-TR" dirty="0" err="1"/>
              <a:t>HTML’yi</a:t>
            </a:r>
            <a:r>
              <a:rPr lang="tr-TR" dirty="0"/>
              <a:t> günceller, HTML değiştiğinde de veriyi günceller.</a:t>
            </a:r>
          </a:p>
          <a:p>
            <a:r>
              <a:rPr lang="tr-TR" dirty="0"/>
              <a:t>Bu işleme iki yönlü bağlama (</a:t>
            </a:r>
            <a:r>
              <a:rPr lang="tr-TR" dirty="0" err="1"/>
              <a:t>two</a:t>
            </a:r>
            <a:r>
              <a:rPr lang="tr-TR" dirty="0"/>
              <a:t> </a:t>
            </a:r>
            <a:r>
              <a:rPr lang="tr-TR" dirty="0" err="1"/>
              <a:t>way</a:t>
            </a:r>
            <a:r>
              <a:rPr lang="tr-TR" dirty="0"/>
              <a:t> </a:t>
            </a:r>
            <a:r>
              <a:rPr lang="tr-TR" dirty="0" err="1"/>
              <a:t>binding</a:t>
            </a:r>
            <a:r>
              <a:rPr lang="tr-TR" dirty="0"/>
              <a:t>) denir.</a:t>
            </a:r>
          </a:p>
        </p:txBody>
      </p:sp>
      <p:sp>
        <p:nvSpPr>
          <p:cNvPr id="6" name="Shape 276"/>
          <p:cNvSpPr/>
          <p:nvPr/>
        </p:nvSpPr>
        <p:spPr>
          <a:xfrm>
            <a:off x="376578" y="625475"/>
            <a:ext cx="537822" cy="537823"/>
          </a:xfrm>
          <a:prstGeom prst="rect">
            <a:avLst/>
          </a:prstGeom>
          <a:solidFill>
            <a:srgbClr val="FF6846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r>
              <a:rPr lang="en-US" sz="2400" b="1">
                <a:solidFill>
                  <a:srgbClr val="FFFFFF"/>
                </a:solidFill>
                <a:latin typeface="+mj-lt"/>
              </a:rPr>
              <a:t>05</a:t>
            </a:r>
            <a:endParaRPr sz="2400" b="1">
              <a:solidFill>
                <a:srgbClr val="FFFFFF"/>
              </a:solidFill>
              <a:latin typeface="+mj-lt"/>
            </a:endParaRPr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719" y="2743200"/>
            <a:ext cx="3946686" cy="2451100"/>
          </a:xfrm>
          <a:prstGeom prst="rect">
            <a:avLst/>
          </a:prstGeom>
        </p:spPr>
      </p:pic>
      <p:pic>
        <p:nvPicPr>
          <p:cNvPr id="7" name="Resim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8283" y="2743200"/>
            <a:ext cx="4295713" cy="2451100"/>
          </a:xfrm>
          <a:prstGeom prst="rect">
            <a:avLst/>
          </a:prstGeom>
        </p:spPr>
      </p:pic>
      <p:sp>
        <p:nvSpPr>
          <p:cNvPr id="8" name="Metin kutusu 7"/>
          <p:cNvSpPr txBox="1"/>
          <p:nvPr/>
        </p:nvSpPr>
        <p:spPr>
          <a:xfrm>
            <a:off x="1241662" y="5239223"/>
            <a:ext cx="1828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400" dirty="0"/>
              <a:t>Tek Yönlü Bağlama</a:t>
            </a:r>
          </a:p>
        </p:txBody>
      </p:sp>
      <p:sp>
        <p:nvSpPr>
          <p:cNvPr id="9" name="Metin kutusu 8"/>
          <p:cNvSpPr txBox="1"/>
          <p:nvPr/>
        </p:nvSpPr>
        <p:spPr>
          <a:xfrm>
            <a:off x="5771739" y="5239223"/>
            <a:ext cx="1828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400" dirty="0"/>
              <a:t>Çift Yönlü Bağlama</a:t>
            </a:r>
          </a:p>
        </p:txBody>
      </p:sp>
    </p:spTree>
    <p:extLst>
      <p:ext uri="{BB962C8B-B14F-4D97-AF65-F5344CB8AC3E}">
        <p14:creationId xmlns:p14="http://schemas.microsoft.com/office/powerpoint/2010/main" val="1547362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914400" y="685800"/>
            <a:ext cx="6096000" cy="549275"/>
          </a:xfrm>
        </p:spPr>
        <p:txBody>
          <a:bodyPr/>
          <a:lstStyle/>
          <a:p>
            <a:r>
              <a:rPr lang="tr-TR" dirty="0" err="1"/>
              <a:t>AngularJS</a:t>
            </a:r>
            <a:r>
              <a:rPr lang="tr-TR" dirty="0"/>
              <a:t> Front-</a:t>
            </a:r>
            <a:r>
              <a:rPr lang="tr-TR" dirty="0" err="1"/>
              <a:t>End</a:t>
            </a:r>
            <a:r>
              <a:rPr lang="tr-TR" dirty="0"/>
              <a:t> Çatısı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5334000"/>
          </a:xfrm>
        </p:spPr>
        <p:txBody>
          <a:bodyPr/>
          <a:lstStyle/>
          <a:p>
            <a:r>
              <a:rPr lang="tr-TR" dirty="0" err="1"/>
              <a:t>AngularJS</a:t>
            </a:r>
            <a:r>
              <a:rPr lang="tr-TR" dirty="0"/>
              <a:t> özel olarak Tek-Sayfalı-Uygulama (SPA-</a:t>
            </a:r>
            <a:r>
              <a:rPr lang="tr-TR" dirty="0" err="1"/>
              <a:t>Single</a:t>
            </a:r>
            <a:r>
              <a:rPr lang="tr-TR" dirty="0"/>
              <a:t> </a:t>
            </a:r>
            <a:r>
              <a:rPr lang="tr-TR" dirty="0" err="1"/>
              <a:t>Page</a:t>
            </a:r>
            <a:r>
              <a:rPr lang="tr-TR" dirty="0"/>
              <a:t> Application) mantığı için tasarlanmıştır.</a:t>
            </a:r>
          </a:p>
          <a:p>
            <a:r>
              <a:rPr lang="tr-TR" dirty="0"/>
              <a:t>Her şey tarayıcıda çalışır ve hiçbir zaman tam sayfa yüklenmesi olmaz.</a:t>
            </a:r>
          </a:p>
          <a:p>
            <a:r>
              <a:rPr lang="tr-TR" b="1" dirty="0"/>
              <a:t>Örnek: </a:t>
            </a:r>
            <a:r>
              <a:rPr lang="tr-TR" dirty="0" err="1"/>
              <a:t>Gmail</a:t>
            </a:r>
            <a:r>
              <a:rPr lang="tr-TR" dirty="0"/>
              <a:t> </a:t>
            </a:r>
          </a:p>
          <a:p>
            <a:pPr lvl="1"/>
            <a:r>
              <a:rPr lang="tr-TR" dirty="0"/>
              <a:t>Bir SPA uygulamasıdır.</a:t>
            </a:r>
          </a:p>
          <a:p>
            <a:pPr lvl="1"/>
            <a:r>
              <a:rPr lang="tr-TR" dirty="0"/>
              <a:t>Farklı görünümler ve bir sürü veri bir sayfada tam sayfa yüklemesi olmadan gösterilir.</a:t>
            </a:r>
          </a:p>
          <a:p>
            <a:pPr lvl="1"/>
            <a:r>
              <a:rPr lang="tr-TR" dirty="0"/>
              <a:t>Sunucu yükü hafifler.</a:t>
            </a:r>
          </a:p>
          <a:p>
            <a:pPr lvl="1"/>
            <a:r>
              <a:rPr lang="tr-TR" dirty="0"/>
              <a:t>İşlemci tabanlı yükler kullanıcının tarayıcısına aktarılır.</a:t>
            </a:r>
          </a:p>
          <a:p>
            <a:pPr lvl="1"/>
            <a:r>
              <a:rPr lang="tr-TR" dirty="0"/>
              <a:t>Gecikme azalır.</a:t>
            </a:r>
          </a:p>
          <a:p>
            <a:pPr lvl="1"/>
            <a:r>
              <a:rPr lang="tr-TR" dirty="0"/>
              <a:t>En çetrefilli işleri sizin tarayıcınız yaparken sunucu sadece statik sayfaları ve veriyi sunuyor. </a:t>
            </a:r>
          </a:p>
          <a:p>
            <a:endParaRPr lang="tr-TR" dirty="0"/>
          </a:p>
          <a:p>
            <a:endParaRPr lang="tr-TR" dirty="0"/>
          </a:p>
        </p:txBody>
      </p:sp>
      <p:sp>
        <p:nvSpPr>
          <p:cNvPr id="6" name="Shape 276"/>
          <p:cNvSpPr/>
          <p:nvPr/>
        </p:nvSpPr>
        <p:spPr>
          <a:xfrm>
            <a:off x="376578" y="625475"/>
            <a:ext cx="537822" cy="537823"/>
          </a:xfrm>
          <a:prstGeom prst="rect">
            <a:avLst/>
          </a:prstGeom>
          <a:solidFill>
            <a:srgbClr val="FF6846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r>
              <a:rPr lang="en-US" sz="2400" b="1">
                <a:solidFill>
                  <a:srgbClr val="FFFFFF"/>
                </a:solidFill>
                <a:latin typeface="+mj-lt"/>
              </a:rPr>
              <a:t>05</a:t>
            </a:r>
            <a:endParaRPr sz="2400" b="1">
              <a:solidFill>
                <a:srgbClr val="FFFFFF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843533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914400" y="685800"/>
            <a:ext cx="6096000" cy="549275"/>
          </a:xfrm>
        </p:spPr>
        <p:txBody>
          <a:bodyPr/>
          <a:lstStyle/>
          <a:p>
            <a:r>
              <a:rPr lang="tr-TR" dirty="0" err="1"/>
              <a:t>AngularJS</a:t>
            </a:r>
            <a:r>
              <a:rPr lang="tr-TR" dirty="0"/>
              <a:t> Front-</a:t>
            </a:r>
            <a:r>
              <a:rPr lang="tr-TR" dirty="0" err="1"/>
              <a:t>End</a:t>
            </a:r>
            <a:r>
              <a:rPr lang="tr-TR" dirty="0"/>
              <a:t> Çatısı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5334000"/>
          </a:xfrm>
        </p:spPr>
        <p:txBody>
          <a:bodyPr/>
          <a:lstStyle/>
          <a:p>
            <a:r>
              <a:rPr lang="tr-TR" dirty="0" err="1"/>
              <a:t>AngularJS</a:t>
            </a:r>
            <a:r>
              <a:rPr lang="tr-TR" dirty="0"/>
              <a:t> her web sitesi için uygun olmayabilir.</a:t>
            </a:r>
          </a:p>
          <a:p>
            <a:r>
              <a:rPr lang="tr-TR" dirty="0"/>
              <a:t>Bazı durumlarda </a:t>
            </a:r>
            <a:r>
              <a:rPr lang="tr-TR" dirty="0" err="1"/>
              <a:t>JQuery</a:t>
            </a:r>
            <a:r>
              <a:rPr lang="tr-TR" dirty="0"/>
              <a:t> daha iyi bir alternatif olabilir.</a:t>
            </a:r>
          </a:p>
          <a:p>
            <a:r>
              <a:rPr lang="tr-TR" dirty="0"/>
              <a:t>Eğer tarayıcı </a:t>
            </a:r>
            <a:r>
              <a:rPr lang="tr-TR" dirty="0" err="1"/>
              <a:t>Javascript</a:t>
            </a:r>
            <a:r>
              <a:rPr lang="tr-TR" dirty="0"/>
              <a:t> desteklemezse ya da kodda bir hata varsa siteniz çalışmayacaktır.</a:t>
            </a:r>
          </a:p>
          <a:p>
            <a:r>
              <a:rPr lang="tr-TR" dirty="0"/>
              <a:t>Arama motorlarında sıkıntı çıkarabilir. </a:t>
            </a:r>
          </a:p>
          <a:p>
            <a:r>
              <a:rPr lang="tr-TR" dirty="0"/>
              <a:t>Bir </a:t>
            </a:r>
            <a:r>
              <a:rPr lang="tr-TR" dirty="0" err="1"/>
              <a:t>crawler</a:t>
            </a:r>
            <a:r>
              <a:rPr lang="tr-TR" dirty="0"/>
              <a:t> (örümcek) web sitelerini tararken </a:t>
            </a:r>
            <a:r>
              <a:rPr lang="tr-TR" dirty="0" err="1"/>
              <a:t>Javascript’i</a:t>
            </a:r>
            <a:r>
              <a:rPr lang="tr-TR" dirty="0"/>
              <a:t> çalıştırmaz. </a:t>
            </a:r>
          </a:p>
          <a:p>
            <a:r>
              <a:rPr lang="tr-TR" dirty="0" err="1"/>
              <a:t>Angularda</a:t>
            </a:r>
            <a:r>
              <a:rPr lang="tr-TR" dirty="0"/>
              <a:t> ise </a:t>
            </a:r>
            <a:r>
              <a:rPr lang="tr-TR" dirty="0" err="1"/>
              <a:t>Template’den</a:t>
            </a:r>
            <a:r>
              <a:rPr lang="tr-TR" dirty="0"/>
              <a:t> önce gelen tek şey </a:t>
            </a:r>
            <a:r>
              <a:rPr lang="tr-TR" dirty="0" err="1"/>
              <a:t>Javascript’tir</a:t>
            </a:r>
            <a:r>
              <a:rPr lang="tr-TR" dirty="0"/>
              <a:t>.</a:t>
            </a:r>
          </a:p>
          <a:p>
            <a:r>
              <a:rPr lang="tr-TR" dirty="0"/>
              <a:t>Web sitelerinizi </a:t>
            </a:r>
            <a:r>
              <a:rPr lang="tr-TR" dirty="0" err="1"/>
              <a:t>indekslemek</a:t>
            </a:r>
            <a:r>
              <a:rPr lang="tr-TR" dirty="0"/>
              <a:t> sizin açınızdan önemliyse</a:t>
            </a:r>
          </a:p>
          <a:p>
            <a:r>
              <a:rPr lang="tr-TR" dirty="0"/>
              <a:t>İçeriklerinizin ve verinizin arama motorları tarafından bulunmasını istiyorsanız </a:t>
            </a:r>
            <a:r>
              <a:rPr lang="tr-TR" dirty="0" err="1"/>
              <a:t>AngularJS</a:t>
            </a:r>
            <a:r>
              <a:rPr lang="tr-TR" dirty="0"/>
              <a:t> sizin için uygun mu değil mi tekrar düşünmelisiniz.</a:t>
            </a:r>
          </a:p>
        </p:txBody>
      </p:sp>
      <p:sp>
        <p:nvSpPr>
          <p:cNvPr id="6" name="Shape 276"/>
          <p:cNvSpPr/>
          <p:nvPr/>
        </p:nvSpPr>
        <p:spPr>
          <a:xfrm>
            <a:off x="376578" y="625475"/>
            <a:ext cx="537822" cy="537823"/>
          </a:xfrm>
          <a:prstGeom prst="rect">
            <a:avLst/>
          </a:prstGeom>
          <a:solidFill>
            <a:srgbClr val="FF6846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r>
              <a:rPr lang="en-US" sz="2400" b="1">
                <a:solidFill>
                  <a:srgbClr val="FFFFFF"/>
                </a:solidFill>
                <a:latin typeface="+mj-lt"/>
              </a:rPr>
              <a:t>05</a:t>
            </a:r>
            <a:endParaRPr sz="2400" b="1">
              <a:solidFill>
                <a:srgbClr val="FFFFFF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84143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914400" y="685800"/>
            <a:ext cx="6096000" cy="549275"/>
          </a:xfrm>
        </p:spPr>
        <p:txBody>
          <a:bodyPr/>
          <a:lstStyle/>
          <a:p>
            <a:r>
              <a:rPr lang="tr-TR" dirty="0" err="1"/>
              <a:t>AngularJS</a:t>
            </a:r>
            <a:r>
              <a:rPr lang="tr-TR" dirty="0"/>
              <a:t> Front-</a:t>
            </a:r>
            <a:r>
              <a:rPr lang="tr-TR" dirty="0" err="1"/>
              <a:t>End</a:t>
            </a:r>
            <a:r>
              <a:rPr lang="tr-TR" dirty="0"/>
              <a:t> Çatısı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5334000"/>
          </a:xfrm>
        </p:spPr>
        <p:txBody>
          <a:bodyPr/>
          <a:lstStyle/>
          <a:p>
            <a:r>
              <a:rPr lang="tr-TR" dirty="0" err="1"/>
              <a:t>Angular</a:t>
            </a:r>
            <a:r>
              <a:rPr lang="tr-TR" dirty="0"/>
              <a:t> uygulamaları çok farklı </a:t>
            </a:r>
            <a:r>
              <a:rPr lang="tr-TR" dirty="0" err="1"/>
              <a:t>Javascript</a:t>
            </a:r>
            <a:r>
              <a:rPr lang="tr-TR" dirty="0"/>
              <a:t> standartlarında yazılabilir.</a:t>
            </a:r>
          </a:p>
          <a:p>
            <a:pPr lvl="1"/>
            <a:r>
              <a:rPr lang="tr-TR" dirty="0"/>
              <a:t>ES5, ES6, Dart gibi</a:t>
            </a:r>
          </a:p>
          <a:p>
            <a:r>
              <a:rPr lang="tr-TR" dirty="0"/>
              <a:t>En popüleri ise </a:t>
            </a:r>
            <a:r>
              <a:rPr lang="tr-TR" dirty="0" err="1"/>
              <a:t>TypeScript’tir</a:t>
            </a:r>
            <a:r>
              <a:rPr lang="tr-TR" dirty="0"/>
              <a:t>.</a:t>
            </a:r>
          </a:p>
          <a:p>
            <a:r>
              <a:rPr lang="tr-TR" dirty="0" err="1"/>
              <a:t>TypeScript</a:t>
            </a:r>
            <a:r>
              <a:rPr lang="tr-TR" dirty="0"/>
              <a:t> </a:t>
            </a:r>
            <a:r>
              <a:rPr lang="tr-TR" dirty="0" err="1"/>
              <a:t>Javascript’in</a:t>
            </a:r>
            <a:r>
              <a:rPr lang="tr-TR" dirty="0"/>
              <a:t> üst kümesidir (</a:t>
            </a:r>
            <a:r>
              <a:rPr lang="tr-TR" dirty="0" err="1"/>
              <a:t>superset</a:t>
            </a:r>
            <a:r>
              <a:rPr lang="tr-TR" dirty="0"/>
              <a:t>) diyebiliriz.</a:t>
            </a:r>
          </a:p>
          <a:p>
            <a:r>
              <a:rPr lang="tr-TR" dirty="0"/>
              <a:t>Yani ekstra özellikler içeren </a:t>
            </a:r>
            <a:r>
              <a:rPr lang="tr-TR" dirty="0" err="1"/>
              <a:t>Javascript</a:t>
            </a:r>
            <a:r>
              <a:rPr lang="tr-TR" dirty="0"/>
              <a:t>.</a:t>
            </a:r>
          </a:p>
          <a:p>
            <a:r>
              <a:rPr lang="tr-TR" dirty="0"/>
              <a:t>Bu derste geliştireceğimiz uygulamanın </a:t>
            </a:r>
            <a:r>
              <a:rPr lang="tr-TR" dirty="0" err="1"/>
              <a:t>Angular</a:t>
            </a:r>
            <a:r>
              <a:rPr lang="tr-TR" dirty="0"/>
              <a:t> kısmında </a:t>
            </a:r>
            <a:r>
              <a:rPr lang="tr-TR" dirty="0" err="1"/>
              <a:t>TypeScript</a:t>
            </a:r>
            <a:r>
              <a:rPr lang="tr-TR" dirty="0"/>
              <a:t> kullanacağız.</a:t>
            </a:r>
          </a:p>
          <a:p>
            <a:endParaRPr lang="tr-TR" dirty="0"/>
          </a:p>
          <a:p>
            <a:endParaRPr lang="tr-TR" dirty="0"/>
          </a:p>
        </p:txBody>
      </p:sp>
      <p:sp>
        <p:nvSpPr>
          <p:cNvPr id="6" name="Shape 276"/>
          <p:cNvSpPr/>
          <p:nvPr/>
        </p:nvSpPr>
        <p:spPr>
          <a:xfrm>
            <a:off x="376578" y="625475"/>
            <a:ext cx="537822" cy="537823"/>
          </a:xfrm>
          <a:prstGeom prst="rect">
            <a:avLst/>
          </a:prstGeom>
          <a:solidFill>
            <a:srgbClr val="FF6846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r>
              <a:rPr lang="en-US" sz="2400" b="1">
                <a:solidFill>
                  <a:srgbClr val="FFFFFF"/>
                </a:solidFill>
                <a:latin typeface="+mj-lt"/>
              </a:rPr>
              <a:t>05</a:t>
            </a:r>
            <a:endParaRPr sz="2400" b="1">
              <a:solidFill>
                <a:srgbClr val="FFFFFF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825369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990600" y="681077"/>
            <a:ext cx="6400800" cy="553998"/>
          </a:xfrm>
        </p:spPr>
        <p:txBody>
          <a:bodyPr/>
          <a:lstStyle/>
          <a:p>
            <a:r>
              <a:rPr lang="tr-TR" dirty="0"/>
              <a:t>Ders İşleyişi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5181600"/>
          </a:xfrm>
        </p:spPr>
        <p:txBody>
          <a:bodyPr/>
          <a:lstStyle/>
          <a:p>
            <a:r>
              <a:rPr lang="tr-TR" sz="2200" dirty="0"/>
              <a:t>Ödevler</a:t>
            </a:r>
          </a:p>
          <a:p>
            <a:pPr lvl="1"/>
            <a:r>
              <a:rPr lang="tr-TR" sz="1800" dirty="0"/>
              <a:t>Ödevleri genelde sınıf içinde beraber yapacağız. Bazen de ev ödevi olarak verilebilir. Ödevler bireyseldir, grup olarak yapılamaz. Kendi kişisel bilgisayarınızda yapmalı ve göstermelisiniz.</a:t>
            </a:r>
          </a:p>
          <a:p>
            <a:pPr lvl="1"/>
            <a:r>
              <a:rPr lang="tr-TR" sz="1800" dirty="0"/>
              <a:t>Ödevin süresi ders süresidir. Bir grupta yapamayan başka grupta yapamaz.</a:t>
            </a:r>
          </a:p>
          <a:p>
            <a:pPr lvl="1"/>
            <a:r>
              <a:rPr lang="tr-TR" sz="1800" b="1" dirty="0"/>
              <a:t>Herkes kendi grubunda derse girmeli. Farklı gruptan gelenler puan alamaz. Çakışma varsa grubu değiştirmek için resmi olarak dilekçe vermelisiniz.</a:t>
            </a:r>
          </a:p>
          <a:p>
            <a:pPr lvl="1"/>
            <a:r>
              <a:rPr lang="tr-TR" sz="1800" dirty="0"/>
              <a:t>Bir ödev sadece verilen tarihte geçerlidir. Başka gün yapılamaz. </a:t>
            </a:r>
          </a:p>
          <a:p>
            <a:pPr lvl="1"/>
            <a:r>
              <a:rPr lang="tr-TR" sz="1800" dirty="0"/>
              <a:t>Peş peşe 2 ödev yapmayan ödevlerden puan alamaz.</a:t>
            </a:r>
          </a:p>
          <a:p>
            <a:pPr lvl="1"/>
            <a:r>
              <a:rPr lang="tr-TR" sz="1800" dirty="0"/>
              <a:t>Sosyal medyadan ya da e-posta ile ödev ya da dersle ilgili soru sorulmamalıdır. Cevap verilmeyecektir. Sadece odamın girişinde asılı çalışma saatlerimde belirtilen müsait saatler içinde ders ile ilgili soru sorabilirsiniz.</a:t>
            </a:r>
          </a:p>
          <a:p>
            <a:pPr lvl="1"/>
            <a:r>
              <a:rPr lang="tr-TR" sz="1800" dirty="0"/>
              <a:t>Ödevde aldığınız hataları  araştırarak düzeltmek size aittir. Hatalarınızı düzelttirmek için bana gelmeyiniz. Arkadaşlarınızla birlikte düzeltiniz.</a:t>
            </a:r>
          </a:p>
        </p:txBody>
      </p:sp>
      <p:sp>
        <p:nvSpPr>
          <p:cNvPr id="5" name="Shape 267"/>
          <p:cNvSpPr/>
          <p:nvPr/>
        </p:nvSpPr>
        <p:spPr>
          <a:xfrm>
            <a:off x="381000" y="681377"/>
            <a:ext cx="537822" cy="537823"/>
          </a:xfrm>
          <a:prstGeom prst="rect">
            <a:avLst/>
          </a:prstGeom>
          <a:solidFill>
            <a:srgbClr val="003366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pPr eaLnBrk="1" hangingPunct="1"/>
            <a:r>
              <a:rPr lang="en-US" sz="2400" b="1" dirty="0">
                <a:solidFill>
                  <a:srgbClr val="FFFFFF"/>
                </a:solidFill>
                <a:latin typeface="+mj-lt"/>
                <a:ea typeface="+mn-ea"/>
              </a:rPr>
              <a:t>00</a:t>
            </a:r>
            <a:endParaRPr sz="2400" b="1" dirty="0">
              <a:solidFill>
                <a:srgbClr val="FFFFFF"/>
              </a:solidFill>
              <a:latin typeface="+mj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629875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914400" y="685800"/>
            <a:ext cx="6096000" cy="549275"/>
          </a:xfrm>
        </p:spPr>
        <p:txBody>
          <a:bodyPr/>
          <a:lstStyle/>
          <a:p>
            <a:r>
              <a:rPr lang="tr-TR" dirty="0"/>
              <a:t>Destek Ekibi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5334000"/>
          </a:xfrm>
        </p:spPr>
        <p:txBody>
          <a:bodyPr/>
          <a:lstStyle/>
          <a:p>
            <a:r>
              <a:rPr lang="tr-TR" dirty="0" err="1"/>
              <a:t>Mean</a:t>
            </a:r>
            <a:r>
              <a:rPr lang="tr-TR" dirty="0"/>
              <a:t> yığını zengin veri içeren siteler oluşturmanız için her şeyi sağlar.</a:t>
            </a:r>
          </a:p>
          <a:p>
            <a:r>
              <a:rPr lang="tr-TR" dirty="0"/>
              <a:t>Ancak yine de ek teknolojilere ihtiyaç duyabilirsiniz.</a:t>
            </a:r>
          </a:p>
          <a:p>
            <a:r>
              <a:rPr lang="tr-TR" dirty="0"/>
              <a:t>Daha güzel, </a:t>
            </a:r>
            <a:r>
              <a:rPr lang="tr-TR" dirty="0" err="1"/>
              <a:t>responsive</a:t>
            </a:r>
            <a:r>
              <a:rPr lang="tr-TR" dirty="0"/>
              <a:t> (her ekran boyutuna uyan) </a:t>
            </a:r>
            <a:r>
              <a:rPr lang="tr-TR" dirty="0" err="1"/>
              <a:t>arayüzler</a:t>
            </a:r>
            <a:r>
              <a:rPr lang="tr-TR" dirty="0"/>
              <a:t> tasarlamak için </a:t>
            </a:r>
            <a:r>
              <a:rPr lang="tr-TR" dirty="0" err="1"/>
              <a:t>Twitter</a:t>
            </a:r>
            <a:r>
              <a:rPr lang="tr-TR" dirty="0"/>
              <a:t> tarafından geliştirilen </a:t>
            </a:r>
            <a:r>
              <a:rPr lang="tr-TR" dirty="0">
                <a:hlinkClick r:id="rId2"/>
              </a:rPr>
              <a:t>Bootstrap</a:t>
            </a:r>
            <a:r>
              <a:rPr lang="tr-TR" dirty="0"/>
              <a:t> şablonunu kullanabilirsiniz.</a:t>
            </a:r>
          </a:p>
          <a:p>
            <a:r>
              <a:rPr lang="tr-TR" dirty="0"/>
              <a:t>Kodunuzu daha iyi yönetmek, kodunuza </a:t>
            </a:r>
            <a:r>
              <a:rPr lang="tr-TR" dirty="0" err="1"/>
              <a:t>versiyonlama</a:t>
            </a:r>
            <a:r>
              <a:rPr lang="tr-TR" dirty="0"/>
              <a:t> desteği eklemek için </a:t>
            </a:r>
            <a:r>
              <a:rPr lang="tr-TR" dirty="0">
                <a:hlinkClick r:id="rId3"/>
              </a:rPr>
              <a:t>Git</a:t>
            </a:r>
            <a:r>
              <a:rPr lang="tr-TR" dirty="0"/>
              <a:t> kullanabilirsiniz. Bu iş için </a:t>
            </a:r>
            <a:r>
              <a:rPr lang="tr-TR" dirty="0" err="1">
                <a:hlinkClick r:id="rId4"/>
              </a:rPr>
              <a:t>Github</a:t>
            </a:r>
            <a:r>
              <a:rPr lang="tr-TR" dirty="0"/>
              <a:t> ve </a:t>
            </a:r>
            <a:r>
              <a:rPr lang="tr-TR" dirty="0" err="1">
                <a:hlinkClick r:id="rId5"/>
              </a:rPr>
              <a:t>Bitbucket</a:t>
            </a:r>
            <a:r>
              <a:rPr lang="tr-TR" dirty="0"/>
              <a:t> idealdir.</a:t>
            </a:r>
          </a:p>
          <a:p>
            <a:r>
              <a:rPr lang="tr-TR" dirty="0"/>
              <a:t>Uygulamanızın İnternet üzerinde canlı olarak çalışmasını sağlamak için </a:t>
            </a:r>
            <a:r>
              <a:rPr lang="tr-TR" dirty="0">
                <a:hlinkClick r:id="rId6"/>
              </a:rPr>
              <a:t>Heroku</a:t>
            </a:r>
            <a:r>
              <a:rPr lang="tr-TR" dirty="0"/>
              <a:t> kullanabilirsiniz. Dersimizde biz de </a:t>
            </a:r>
            <a:r>
              <a:rPr lang="tr-TR" dirty="0" err="1"/>
              <a:t>Heroku</a:t>
            </a:r>
            <a:r>
              <a:rPr lang="tr-TR" dirty="0"/>
              <a:t> kullanacağız.</a:t>
            </a:r>
          </a:p>
        </p:txBody>
      </p:sp>
      <p:sp>
        <p:nvSpPr>
          <p:cNvPr id="5" name="Shape 276"/>
          <p:cNvSpPr/>
          <p:nvPr/>
        </p:nvSpPr>
        <p:spPr>
          <a:xfrm>
            <a:off x="376578" y="681318"/>
            <a:ext cx="537822" cy="537823"/>
          </a:xfrm>
          <a:prstGeom prst="rect">
            <a:avLst/>
          </a:prstGeom>
          <a:solidFill>
            <a:srgbClr val="00B0F0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r>
              <a:rPr lang="en-US" sz="2400" b="1" dirty="0">
                <a:solidFill>
                  <a:srgbClr val="FFFFFF"/>
                </a:solidFill>
                <a:latin typeface="+mj-lt"/>
              </a:rPr>
              <a:t>06</a:t>
            </a:r>
            <a:endParaRPr sz="2400" b="1" dirty="0">
              <a:solidFill>
                <a:srgbClr val="FFFFFF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75462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914400" y="685800"/>
            <a:ext cx="6096000" cy="549275"/>
          </a:xfrm>
        </p:spPr>
        <p:txBody>
          <a:bodyPr/>
          <a:lstStyle/>
          <a:p>
            <a:r>
              <a:rPr lang="tr-TR" dirty="0"/>
              <a:t>Örnek Bir Uygulama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5334000"/>
          </a:xfrm>
        </p:spPr>
        <p:txBody>
          <a:bodyPr/>
          <a:lstStyle/>
          <a:p>
            <a:r>
              <a:rPr lang="tr-TR" sz="2300" dirty="0"/>
              <a:t>Dönem boyunca üzerinde birlikte çalışacağımız bir proje olacak.</a:t>
            </a:r>
          </a:p>
          <a:p>
            <a:r>
              <a:rPr lang="tr-TR" sz="2300" dirty="0"/>
              <a:t>Projeyi sıfırdan beraber geliştireceğiz.</a:t>
            </a:r>
          </a:p>
          <a:p>
            <a:r>
              <a:rPr lang="tr-TR" sz="2300" b="1" dirty="0"/>
              <a:t>Proje Adı: </a:t>
            </a:r>
            <a:r>
              <a:rPr lang="tr-TR" sz="2300" dirty="0"/>
              <a:t>Mekan32</a:t>
            </a:r>
          </a:p>
          <a:p>
            <a:r>
              <a:rPr lang="tr-TR" sz="2300" dirty="0"/>
              <a:t>Uygulama Isparta’da konumumuz civarındaki kafe, restoran vs. gibi mekanları listeleyecek. Buna ek olarak açılış kapanış saatlerini, sunduğu hizmetleri ve harita üzerindeki yerlerini de gösterecek.</a:t>
            </a:r>
          </a:p>
          <a:p>
            <a:r>
              <a:rPr lang="tr-TR" sz="2300" b="1" dirty="0"/>
              <a:t>Benzer Örnekler: </a:t>
            </a:r>
            <a:r>
              <a:rPr lang="tr-TR" sz="2300" dirty="0" err="1"/>
              <a:t>Swarm</a:t>
            </a:r>
            <a:r>
              <a:rPr lang="tr-TR" sz="2300" dirty="0"/>
              <a:t>, </a:t>
            </a:r>
            <a:r>
              <a:rPr lang="tr-TR" sz="2300" dirty="0" err="1"/>
              <a:t>TripAdvisor</a:t>
            </a:r>
            <a:r>
              <a:rPr lang="tr-TR" sz="2300" dirty="0"/>
              <a:t>, Facebook vs.</a:t>
            </a:r>
          </a:p>
          <a:p>
            <a:r>
              <a:rPr lang="tr-TR" sz="2300" dirty="0"/>
              <a:t>Kullanıcılar giriş yaparak oy verebilecek ve yorum yazabilecek.</a:t>
            </a:r>
          </a:p>
          <a:p>
            <a:r>
              <a:rPr lang="tr-TR" sz="2300" dirty="0"/>
              <a:t>Bu uygulama için sahte veriler kullanacağız.</a:t>
            </a:r>
          </a:p>
          <a:p>
            <a:r>
              <a:rPr lang="tr-TR" sz="2300" dirty="0"/>
              <a:t>MEAN yığınının tüm katmanlarını kullanacağız.</a:t>
            </a:r>
          </a:p>
          <a:p>
            <a:r>
              <a:rPr lang="tr-TR" sz="2300" dirty="0" err="1"/>
              <a:t>Arayüzde</a:t>
            </a:r>
            <a:r>
              <a:rPr lang="tr-TR" sz="2300" dirty="0"/>
              <a:t> </a:t>
            </a:r>
            <a:r>
              <a:rPr lang="tr-TR" sz="2300" dirty="0" err="1"/>
              <a:t>Bootstrap’ten</a:t>
            </a:r>
            <a:r>
              <a:rPr lang="tr-TR" sz="2300" dirty="0"/>
              <a:t> faydalanacağız.</a:t>
            </a:r>
          </a:p>
          <a:p>
            <a:r>
              <a:rPr lang="tr-TR" sz="2300" dirty="0"/>
              <a:t>Mobil uyumlu (</a:t>
            </a:r>
            <a:r>
              <a:rPr lang="tr-TR" sz="2300" dirty="0" err="1"/>
              <a:t>responsive</a:t>
            </a:r>
            <a:r>
              <a:rPr lang="tr-TR" sz="2300" dirty="0"/>
              <a:t>) olacak.</a:t>
            </a:r>
          </a:p>
        </p:txBody>
      </p:sp>
      <p:sp>
        <p:nvSpPr>
          <p:cNvPr id="7" name="Shape 276"/>
          <p:cNvSpPr/>
          <p:nvPr/>
        </p:nvSpPr>
        <p:spPr>
          <a:xfrm>
            <a:off x="354969" y="685800"/>
            <a:ext cx="537822" cy="537823"/>
          </a:xfrm>
          <a:prstGeom prst="rect">
            <a:avLst/>
          </a:prstGeom>
          <a:solidFill>
            <a:srgbClr val="7030A0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r>
              <a:rPr lang="en-US" sz="2400" b="1" dirty="0">
                <a:solidFill>
                  <a:srgbClr val="FFFFFF"/>
                </a:solidFill>
                <a:latin typeface="+mj-lt"/>
              </a:rPr>
              <a:t>07</a:t>
            </a:r>
            <a:endParaRPr sz="2400" b="1" dirty="0">
              <a:solidFill>
                <a:srgbClr val="FFFFFF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10153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914400" y="685800"/>
            <a:ext cx="6096000" cy="549275"/>
          </a:xfrm>
        </p:spPr>
        <p:txBody>
          <a:bodyPr/>
          <a:lstStyle/>
          <a:p>
            <a:r>
              <a:rPr lang="tr-TR" dirty="0"/>
              <a:t>Örnek Bir Uygulama</a:t>
            </a:r>
          </a:p>
        </p:txBody>
      </p:sp>
      <p:sp>
        <p:nvSpPr>
          <p:cNvPr id="7" name="Shape 276"/>
          <p:cNvSpPr/>
          <p:nvPr/>
        </p:nvSpPr>
        <p:spPr>
          <a:xfrm>
            <a:off x="354969" y="685800"/>
            <a:ext cx="537822" cy="537823"/>
          </a:xfrm>
          <a:prstGeom prst="rect">
            <a:avLst/>
          </a:prstGeom>
          <a:solidFill>
            <a:srgbClr val="7030A0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r>
              <a:rPr lang="en-US" sz="2400" b="1" dirty="0">
                <a:solidFill>
                  <a:srgbClr val="FFFFFF"/>
                </a:solidFill>
                <a:latin typeface="+mj-lt"/>
              </a:rPr>
              <a:t>07</a:t>
            </a:r>
            <a:endParaRPr sz="2400" b="1" dirty="0">
              <a:solidFill>
                <a:srgbClr val="FFFFFF"/>
              </a:solidFill>
              <a:latin typeface="+mj-lt"/>
            </a:endParaRPr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828800"/>
            <a:ext cx="8809910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6354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914400" y="685800"/>
            <a:ext cx="6096000" cy="549275"/>
          </a:xfrm>
        </p:spPr>
        <p:txBody>
          <a:bodyPr/>
          <a:lstStyle/>
          <a:p>
            <a:r>
              <a:rPr lang="tr-TR" dirty="0"/>
              <a:t>Örnek Bir Uygulama</a:t>
            </a:r>
          </a:p>
        </p:txBody>
      </p:sp>
      <p:sp>
        <p:nvSpPr>
          <p:cNvPr id="7" name="Shape 276"/>
          <p:cNvSpPr/>
          <p:nvPr/>
        </p:nvSpPr>
        <p:spPr>
          <a:xfrm>
            <a:off x="354969" y="685800"/>
            <a:ext cx="537822" cy="537823"/>
          </a:xfrm>
          <a:prstGeom prst="rect">
            <a:avLst/>
          </a:prstGeom>
          <a:solidFill>
            <a:srgbClr val="7030A0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r>
              <a:rPr lang="en-US" sz="2400" b="1" dirty="0">
                <a:solidFill>
                  <a:srgbClr val="FFFFFF"/>
                </a:solidFill>
                <a:latin typeface="+mj-lt"/>
              </a:rPr>
              <a:t>07</a:t>
            </a:r>
            <a:endParaRPr sz="2400" b="1" dirty="0">
              <a:solidFill>
                <a:srgbClr val="FFFFFF"/>
              </a:solidFill>
              <a:latin typeface="+mj-lt"/>
            </a:endParaRPr>
          </a:p>
        </p:txBody>
      </p:sp>
      <p:pic>
        <p:nvPicPr>
          <p:cNvPr id="3" name="Resi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31" y="1494867"/>
            <a:ext cx="7262032" cy="4630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0130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Özet-MEAN Büyük Resim</a:t>
            </a:r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005" y="1524000"/>
            <a:ext cx="7068989" cy="445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649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152400" y="685800"/>
            <a:ext cx="8839200" cy="549275"/>
          </a:xfrm>
        </p:spPr>
        <p:txBody>
          <a:bodyPr/>
          <a:lstStyle/>
          <a:p>
            <a:r>
              <a:rPr lang="tr-TR" dirty="0"/>
              <a:t>Öneriler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152400" y="1371600"/>
            <a:ext cx="8839200" cy="5181600"/>
          </a:xfrm>
        </p:spPr>
        <p:txBody>
          <a:bodyPr/>
          <a:lstStyle/>
          <a:p>
            <a:r>
              <a:rPr lang="tr-TR" sz="2100" dirty="0"/>
              <a:t>Bu dersin amacı </a:t>
            </a:r>
            <a:r>
              <a:rPr lang="tr-TR" sz="2100" dirty="0" err="1"/>
              <a:t>Javascript</a:t>
            </a:r>
            <a:r>
              <a:rPr lang="tr-TR" sz="2100" dirty="0"/>
              <a:t>, HTML, CSS anlatmak değildir.</a:t>
            </a:r>
          </a:p>
          <a:p>
            <a:r>
              <a:rPr lang="tr-TR" sz="2100" dirty="0"/>
              <a:t>Bu teknolojileri çaba gösterip sizin öğrenmeniz gerekmektedir. </a:t>
            </a:r>
          </a:p>
          <a:p>
            <a:r>
              <a:rPr lang="tr-TR" sz="2100" dirty="0"/>
              <a:t>Web geliştiricisi olmak istiyorsanız </a:t>
            </a:r>
            <a:r>
              <a:rPr lang="tr-TR" sz="2100" dirty="0" err="1"/>
              <a:t>Javascript</a:t>
            </a:r>
            <a:r>
              <a:rPr lang="tr-TR" sz="2100" dirty="0"/>
              <a:t> olmazsa olmaz.</a:t>
            </a:r>
          </a:p>
          <a:p>
            <a:r>
              <a:rPr lang="tr-TR" sz="2100" dirty="0"/>
              <a:t>Bunları öğrenmek için </a:t>
            </a:r>
            <a:r>
              <a:rPr lang="tr-TR" sz="2100" dirty="0">
                <a:hlinkClick r:id="rId2"/>
              </a:rPr>
              <a:t>Udemy</a:t>
            </a:r>
            <a:r>
              <a:rPr lang="tr-TR" sz="2100" dirty="0"/>
              <a:t> vs. gibi video eğitimi olan siteleri kullanabilirsiniz.</a:t>
            </a:r>
          </a:p>
          <a:p>
            <a:r>
              <a:rPr lang="tr-TR" sz="2100" dirty="0"/>
              <a:t>Karşılaştığınız hataları mutlaka kendiniz çözmeye çalışın. En iyi öğrenme şekli hatalardan öğrenmedir. </a:t>
            </a:r>
          </a:p>
          <a:p>
            <a:r>
              <a:rPr lang="tr-TR" sz="2100" dirty="0"/>
              <a:t>Başkalarına yardım etmekten kaçınmayın. Başkalarının hatalarından da bir şeyler öğrenebilirsiniz. </a:t>
            </a:r>
          </a:p>
          <a:p>
            <a:r>
              <a:rPr lang="tr-TR" sz="2100" dirty="0"/>
              <a:t>Ya da W3School: </a:t>
            </a:r>
            <a:r>
              <a:rPr lang="tr-TR" sz="2100" dirty="0">
                <a:hlinkClick r:id="rId3"/>
              </a:rPr>
              <a:t>https://www.w3schools.com</a:t>
            </a:r>
            <a:endParaRPr lang="tr-TR" sz="2100" dirty="0"/>
          </a:p>
          <a:p>
            <a:r>
              <a:rPr lang="tr-TR" sz="2100" dirty="0"/>
              <a:t>Git komutları: </a:t>
            </a:r>
            <a:r>
              <a:rPr lang="tr-TR" sz="2100" dirty="0">
                <a:hlinkClick r:id="rId4"/>
              </a:rPr>
              <a:t>http://rogerdudler.github.io/git-guide/index.tr.html</a:t>
            </a:r>
            <a:endParaRPr lang="tr-TR" sz="2100" dirty="0"/>
          </a:p>
          <a:p>
            <a:r>
              <a:rPr lang="tr-TR" sz="2100" dirty="0"/>
              <a:t>Soru, hata sormak için: </a:t>
            </a:r>
            <a:r>
              <a:rPr lang="tr-TR" sz="2100" dirty="0">
                <a:hlinkClick r:id="rId5"/>
              </a:rPr>
              <a:t>https://stackoverflow.com</a:t>
            </a:r>
            <a:r>
              <a:rPr lang="tr-TR" sz="2100" dirty="0"/>
              <a:t> , </a:t>
            </a:r>
            <a:r>
              <a:rPr lang="tr-TR" sz="2100" dirty="0">
                <a:hlinkClick r:id="rId6"/>
              </a:rPr>
              <a:t>https://www.reddit.com</a:t>
            </a:r>
            <a:endParaRPr lang="tr-TR" sz="2100" dirty="0"/>
          </a:p>
          <a:p>
            <a:r>
              <a:rPr lang="tr-TR" sz="2100" dirty="0"/>
              <a:t>Projeler, kod örnekleri için: </a:t>
            </a:r>
            <a:r>
              <a:rPr lang="tr-TR" sz="2100" dirty="0">
                <a:hlinkClick r:id="rId7"/>
              </a:rPr>
              <a:t>https://github.com</a:t>
            </a:r>
            <a:endParaRPr lang="tr-TR" sz="2100" dirty="0"/>
          </a:p>
          <a:p>
            <a:endParaRPr lang="tr-TR" sz="2300" dirty="0"/>
          </a:p>
          <a:p>
            <a:endParaRPr lang="tr-TR" sz="2300" dirty="0"/>
          </a:p>
          <a:p>
            <a:endParaRPr lang="tr-TR" sz="2300" dirty="0"/>
          </a:p>
          <a:p>
            <a:endParaRPr lang="tr-TR" sz="2300" dirty="0"/>
          </a:p>
        </p:txBody>
      </p:sp>
    </p:spTree>
    <p:extLst>
      <p:ext uri="{BB962C8B-B14F-4D97-AF65-F5344CB8AC3E}">
        <p14:creationId xmlns:p14="http://schemas.microsoft.com/office/powerpoint/2010/main" val="6012952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267"/>
          <p:cNvSpPr/>
          <p:nvPr/>
        </p:nvSpPr>
        <p:spPr>
          <a:xfrm>
            <a:off x="2764631" y="2350531"/>
            <a:ext cx="537822" cy="537823"/>
          </a:xfrm>
          <a:prstGeom prst="rect">
            <a:avLst/>
          </a:prstGeom>
          <a:solidFill>
            <a:srgbClr val="003366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pPr eaLnBrk="1" hangingPunct="1"/>
            <a:r>
              <a:rPr lang="en-US" sz="2400" b="1">
                <a:solidFill>
                  <a:srgbClr val="FFFFFF"/>
                </a:solidFill>
                <a:latin typeface="+mj-lt"/>
                <a:ea typeface="+mn-ea"/>
              </a:rPr>
              <a:t>01</a:t>
            </a:r>
            <a:endParaRPr sz="2400" b="1">
              <a:solidFill>
                <a:srgbClr val="FFFFFF"/>
              </a:solidFill>
              <a:latin typeface="+mj-lt"/>
              <a:ea typeface="+mn-ea"/>
            </a:endParaRPr>
          </a:p>
        </p:txBody>
      </p:sp>
      <p:sp>
        <p:nvSpPr>
          <p:cNvPr id="11" name="Shape 270"/>
          <p:cNvSpPr/>
          <p:nvPr/>
        </p:nvSpPr>
        <p:spPr>
          <a:xfrm>
            <a:off x="5865048" y="2350531"/>
            <a:ext cx="537823" cy="537823"/>
          </a:xfrm>
          <a:prstGeom prst="rect">
            <a:avLst/>
          </a:prstGeom>
          <a:solidFill>
            <a:srgbClr val="FF204A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r>
              <a:rPr lang="en-US" sz="2400" b="1" dirty="0">
                <a:solidFill>
                  <a:srgbClr val="FFFFFF"/>
                </a:solidFill>
                <a:latin typeface="+mj-lt"/>
              </a:rPr>
              <a:t>02</a:t>
            </a:r>
            <a:endParaRPr sz="2400" b="1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14" name="Shape 273"/>
          <p:cNvSpPr/>
          <p:nvPr/>
        </p:nvSpPr>
        <p:spPr>
          <a:xfrm>
            <a:off x="2764631" y="3282339"/>
            <a:ext cx="537822" cy="537823"/>
          </a:xfrm>
          <a:prstGeom prst="rect">
            <a:avLst/>
          </a:prstGeom>
          <a:solidFill>
            <a:srgbClr val="FFC000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r>
              <a:rPr lang="en-US" sz="2400" b="1" dirty="0">
                <a:solidFill>
                  <a:srgbClr val="FFFFFF"/>
                </a:solidFill>
                <a:latin typeface="+mj-lt"/>
              </a:rPr>
              <a:t>03</a:t>
            </a:r>
            <a:endParaRPr sz="2400" b="1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17" name="Shape 276"/>
          <p:cNvSpPr/>
          <p:nvPr/>
        </p:nvSpPr>
        <p:spPr>
          <a:xfrm>
            <a:off x="2764631" y="4190512"/>
            <a:ext cx="537822" cy="537823"/>
          </a:xfrm>
          <a:prstGeom prst="rect">
            <a:avLst/>
          </a:prstGeom>
          <a:solidFill>
            <a:srgbClr val="FF6846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r>
              <a:rPr lang="en-US" sz="2400" b="1">
                <a:solidFill>
                  <a:srgbClr val="FFFFFF"/>
                </a:solidFill>
                <a:latin typeface="+mj-lt"/>
              </a:rPr>
              <a:t>05</a:t>
            </a:r>
            <a:endParaRPr sz="2400" b="1">
              <a:solidFill>
                <a:srgbClr val="FFFFFF"/>
              </a:solidFill>
              <a:latin typeface="+mj-lt"/>
            </a:endParaRPr>
          </a:p>
        </p:txBody>
      </p:sp>
      <p:sp>
        <p:nvSpPr>
          <p:cNvPr id="20" name="Shape 279"/>
          <p:cNvSpPr/>
          <p:nvPr/>
        </p:nvSpPr>
        <p:spPr>
          <a:xfrm>
            <a:off x="5865048" y="3282339"/>
            <a:ext cx="537823" cy="537823"/>
          </a:xfrm>
          <a:prstGeom prst="rect">
            <a:avLst/>
          </a:prstGeom>
          <a:solidFill>
            <a:srgbClr val="92D050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r>
              <a:rPr lang="en-US" sz="2400" b="1">
                <a:solidFill>
                  <a:srgbClr val="FFFFFF"/>
                </a:solidFill>
                <a:latin typeface="+mj-lt"/>
              </a:rPr>
              <a:t>04</a:t>
            </a:r>
            <a:endParaRPr sz="2400" b="1">
              <a:solidFill>
                <a:srgbClr val="FFFFFF"/>
              </a:solidFill>
              <a:latin typeface="+mj-lt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3911203" y="2118284"/>
            <a:ext cx="1879997" cy="3026569"/>
            <a:chOff x="2924175" y="1682750"/>
            <a:chExt cx="2506663" cy="4035425"/>
          </a:xfrm>
        </p:grpSpPr>
        <p:sp>
          <p:nvSpPr>
            <p:cNvPr id="26" name="Freeform 90"/>
            <p:cNvSpPr>
              <a:spLocks/>
            </p:cNvSpPr>
            <p:nvPr/>
          </p:nvSpPr>
          <p:spPr bwMode="auto">
            <a:xfrm>
              <a:off x="3730625" y="5511800"/>
              <a:ext cx="276225" cy="206375"/>
            </a:xfrm>
            <a:custGeom>
              <a:avLst/>
              <a:gdLst>
                <a:gd name="T0" fmla="*/ 0 w 699"/>
                <a:gd name="T1" fmla="*/ 2 h 520"/>
                <a:gd name="T2" fmla="*/ 0 w 699"/>
                <a:gd name="T3" fmla="*/ 520 h 520"/>
                <a:gd name="T4" fmla="*/ 691 w 699"/>
                <a:gd name="T5" fmla="*/ 520 h 520"/>
                <a:gd name="T6" fmla="*/ 694 w 699"/>
                <a:gd name="T7" fmla="*/ 516 h 520"/>
                <a:gd name="T8" fmla="*/ 699 w 699"/>
                <a:gd name="T9" fmla="*/ 492 h 520"/>
                <a:gd name="T10" fmla="*/ 696 w 699"/>
                <a:gd name="T11" fmla="*/ 466 h 520"/>
                <a:gd name="T12" fmla="*/ 684 w 699"/>
                <a:gd name="T13" fmla="*/ 433 h 520"/>
                <a:gd name="T14" fmla="*/ 657 w 699"/>
                <a:gd name="T15" fmla="*/ 394 h 520"/>
                <a:gd name="T16" fmla="*/ 612 w 699"/>
                <a:gd name="T17" fmla="*/ 353 h 520"/>
                <a:gd name="T18" fmla="*/ 543 w 699"/>
                <a:gd name="T19" fmla="*/ 306 h 520"/>
                <a:gd name="T20" fmla="*/ 497 w 699"/>
                <a:gd name="T21" fmla="*/ 282 h 520"/>
                <a:gd name="T22" fmla="*/ 237 w 699"/>
                <a:gd name="T23" fmla="*/ 152 h 520"/>
                <a:gd name="T24" fmla="*/ 230 w 699"/>
                <a:gd name="T25" fmla="*/ 0 h 520"/>
                <a:gd name="T26" fmla="*/ 0 w 699"/>
                <a:gd name="T27" fmla="*/ 2 h 5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99" h="520">
                  <a:moveTo>
                    <a:pt x="0" y="2"/>
                  </a:moveTo>
                  <a:lnTo>
                    <a:pt x="0" y="520"/>
                  </a:lnTo>
                  <a:lnTo>
                    <a:pt x="691" y="520"/>
                  </a:lnTo>
                  <a:lnTo>
                    <a:pt x="694" y="516"/>
                  </a:lnTo>
                  <a:lnTo>
                    <a:pt x="699" y="492"/>
                  </a:lnTo>
                  <a:lnTo>
                    <a:pt x="696" y="466"/>
                  </a:lnTo>
                  <a:lnTo>
                    <a:pt x="684" y="433"/>
                  </a:lnTo>
                  <a:lnTo>
                    <a:pt x="657" y="394"/>
                  </a:lnTo>
                  <a:lnTo>
                    <a:pt x="612" y="353"/>
                  </a:lnTo>
                  <a:lnTo>
                    <a:pt x="543" y="306"/>
                  </a:lnTo>
                  <a:lnTo>
                    <a:pt x="497" y="282"/>
                  </a:lnTo>
                  <a:lnTo>
                    <a:pt x="237" y="152"/>
                  </a:lnTo>
                  <a:lnTo>
                    <a:pt x="230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27" name="Freeform 91"/>
            <p:cNvSpPr>
              <a:spLocks/>
            </p:cNvSpPr>
            <p:nvPr/>
          </p:nvSpPr>
          <p:spPr bwMode="auto">
            <a:xfrm>
              <a:off x="3309938" y="5511800"/>
              <a:ext cx="277813" cy="206375"/>
            </a:xfrm>
            <a:custGeom>
              <a:avLst/>
              <a:gdLst>
                <a:gd name="T0" fmla="*/ 699 w 699"/>
                <a:gd name="T1" fmla="*/ 2 h 520"/>
                <a:gd name="T2" fmla="*/ 699 w 699"/>
                <a:gd name="T3" fmla="*/ 520 h 520"/>
                <a:gd name="T4" fmla="*/ 8 w 699"/>
                <a:gd name="T5" fmla="*/ 520 h 520"/>
                <a:gd name="T6" fmla="*/ 5 w 699"/>
                <a:gd name="T7" fmla="*/ 516 h 520"/>
                <a:gd name="T8" fmla="*/ 0 w 699"/>
                <a:gd name="T9" fmla="*/ 492 h 520"/>
                <a:gd name="T10" fmla="*/ 3 w 699"/>
                <a:gd name="T11" fmla="*/ 466 h 520"/>
                <a:gd name="T12" fmla="*/ 14 w 699"/>
                <a:gd name="T13" fmla="*/ 433 h 520"/>
                <a:gd name="T14" fmla="*/ 42 w 699"/>
                <a:gd name="T15" fmla="*/ 394 h 520"/>
                <a:gd name="T16" fmla="*/ 87 w 699"/>
                <a:gd name="T17" fmla="*/ 353 h 520"/>
                <a:gd name="T18" fmla="*/ 156 w 699"/>
                <a:gd name="T19" fmla="*/ 306 h 520"/>
                <a:gd name="T20" fmla="*/ 202 w 699"/>
                <a:gd name="T21" fmla="*/ 282 h 520"/>
                <a:gd name="T22" fmla="*/ 462 w 699"/>
                <a:gd name="T23" fmla="*/ 152 h 520"/>
                <a:gd name="T24" fmla="*/ 469 w 699"/>
                <a:gd name="T25" fmla="*/ 0 h 520"/>
                <a:gd name="T26" fmla="*/ 699 w 699"/>
                <a:gd name="T27" fmla="*/ 2 h 5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99" h="520">
                  <a:moveTo>
                    <a:pt x="699" y="2"/>
                  </a:moveTo>
                  <a:lnTo>
                    <a:pt x="699" y="520"/>
                  </a:lnTo>
                  <a:lnTo>
                    <a:pt x="8" y="520"/>
                  </a:lnTo>
                  <a:lnTo>
                    <a:pt x="5" y="516"/>
                  </a:lnTo>
                  <a:lnTo>
                    <a:pt x="0" y="492"/>
                  </a:lnTo>
                  <a:lnTo>
                    <a:pt x="3" y="466"/>
                  </a:lnTo>
                  <a:lnTo>
                    <a:pt x="14" y="433"/>
                  </a:lnTo>
                  <a:lnTo>
                    <a:pt x="42" y="394"/>
                  </a:lnTo>
                  <a:lnTo>
                    <a:pt x="87" y="353"/>
                  </a:lnTo>
                  <a:lnTo>
                    <a:pt x="156" y="306"/>
                  </a:lnTo>
                  <a:lnTo>
                    <a:pt x="202" y="282"/>
                  </a:lnTo>
                  <a:lnTo>
                    <a:pt x="462" y="152"/>
                  </a:lnTo>
                  <a:lnTo>
                    <a:pt x="469" y="0"/>
                  </a:lnTo>
                  <a:lnTo>
                    <a:pt x="699" y="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28" name="Freeform 92"/>
            <p:cNvSpPr>
              <a:spLocks/>
            </p:cNvSpPr>
            <p:nvPr/>
          </p:nvSpPr>
          <p:spPr bwMode="auto">
            <a:xfrm>
              <a:off x="3389313" y="3548063"/>
              <a:ext cx="542925" cy="2016125"/>
            </a:xfrm>
            <a:custGeom>
              <a:avLst/>
              <a:gdLst>
                <a:gd name="T0" fmla="*/ 0 w 1368"/>
                <a:gd name="T1" fmla="*/ 0 h 5080"/>
                <a:gd name="T2" fmla="*/ 148 w 1368"/>
                <a:gd name="T3" fmla="*/ 5080 h 5080"/>
                <a:gd name="T4" fmla="*/ 569 w 1368"/>
                <a:gd name="T5" fmla="*/ 5080 h 5080"/>
                <a:gd name="T6" fmla="*/ 697 w 1368"/>
                <a:gd name="T7" fmla="*/ 919 h 5080"/>
                <a:gd name="T8" fmla="*/ 763 w 1368"/>
                <a:gd name="T9" fmla="*/ 5080 h 5080"/>
                <a:gd name="T10" fmla="*/ 1184 w 1368"/>
                <a:gd name="T11" fmla="*/ 5080 h 5080"/>
                <a:gd name="T12" fmla="*/ 1368 w 1368"/>
                <a:gd name="T13" fmla="*/ 0 h 5080"/>
                <a:gd name="T14" fmla="*/ 0 w 1368"/>
                <a:gd name="T15" fmla="*/ 0 h 50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68" h="5080">
                  <a:moveTo>
                    <a:pt x="0" y="0"/>
                  </a:moveTo>
                  <a:lnTo>
                    <a:pt x="148" y="5080"/>
                  </a:lnTo>
                  <a:lnTo>
                    <a:pt x="569" y="5080"/>
                  </a:lnTo>
                  <a:lnTo>
                    <a:pt x="697" y="919"/>
                  </a:lnTo>
                  <a:lnTo>
                    <a:pt x="763" y="5080"/>
                  </a:lnTo>
                  <a:lnTo>
                    <a:pt x="1184" y="5080"/>
                  </a:lnTo>
                  <a:lnTo>
                    <a:pt x="136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932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29" name="Freeform 93"/>
            <p:cNvSpPr>
              <a:spLocks/>
            </p:cNvSpPr>
            <p:nvPr/>
          </p:nvSpPr>
          <p:spPr bwMode="auto">
            <a:xfrm>
              <a:off x="4703763" y="2887663"/>
              <a:ext cx="1588" cy="141288"/>
            </a:xfrm>
            <a:custGeom>
              <a:avLst/>
              <a:gdLst>
                <a:gd name="T0" fmla="*/ 0 w 4"/>
                <a:gd name="T1" fmla="*/ 358 h 358"/>
                <a:gd name="T2" fmla="*/ 0 w 4"/>
                <a:gd name="T3" fmla="*/ 4 h 358"/>
                <a:gd name="T4" fmla="*/ 4 w 4"/>
                <a:gd name="T5" fmla="*/ 0 h 358"/>
                <a:gd name="T6" fmla="*/ 4 w 4"/>
                <a:gd name="T7" fmla="*/ 354 h 358"/>
                <a:gd name="T8" fmla="*/ 3 w 4"/>
                <a:gd name="T9" fmla="*/ 357 h 358"/>
                <a:gd name="T10" fmla="*/ 0 w 4"/>
                <a:gd name="T11" fmla="*/ 358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358">
                  <a:moveTo>
                    <a:pt x="0" y="358"/>
                  </a:moveTo>
                  <a:lnTo>
                    <a:pt x="0" y="4"/>
                  </a:lnTo>
                  <a:lnTo>
                    <a:pt x="4" y="0"/>
                  </a:lnTo>
                  <a:lnTo>
                    <a:pt x="4" y="354"/>
                  </a:lnTo>
                  <a:lnTo>
                    <a:pt x="3" y="357"/>
                  </a:lnTo>
                  <a:lnTo>
                    <a:pt x="0" y="358"/>
                  </a:lnTo>
                  <a:close/>
                </a:path>
              </a:pathLst>
            </a:custGeom>
            <a:solidFill>
              <a:srgbClr val="5C6D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30" name="Freeform 95"/>
            <p:cNvSpPr>
              <a:spLocks/>
            </p:cNvSpPr>
            <p:nvPr/>
          </p:nvSpPr>
          <p:spPr bwMode="auto">
            <a:xfrm>
              <a:off x="3387725" y="3471863"/>
              <a:ext cx="547688" cy="76200"/>
            </a:xfrm>
            <a:custGeom>
              <a:avLst/>
              <a:gdLst>
                <a:gd name="T0" fmla="*/ 1380 w 1380"/>
                <a:gd name="T1" fmla="*/ 0 h 196"/>
                <a:gd name="T2" fmla="*/ 0 w 1380"/>
                <a:gd name="T3" fmla="*/ 0 h 196"/>
                <a:gd name="T4" fmla="*/ 5 w 1380"/>
                <a:gd name="T5" fmla="*/ 196 h 196"/>
                <a:gd name="T6" fmla="*/ 1373 w 1380"/>
                <a:gd name="T7" fmla="*/ 196 h 196"/>
                <a:gd name="T8" fmla="*/ 1380 w 1380"/>
                <a:gd name="T9" fmla="*/ 0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80" h="196">
                  <a:moveTo>
                    <a:pt x="1380" y="0"/>
                  </a:moveTo>
                  <a:lnTo>
                    <a:pt x="0" y="0"/>
                  </a:lnTo>
                  <a:lnTo>
                    <a:pt x="5" y="196"/>
                  </a:lnTo>
                  <a:lnTo>
                    <a:pt x="1373" y="196"/>
                  </a:lnTo>
                  <a:lnTo>
                    <a:pt x="1380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31" name="Freeform 96"/>
            <p:cNvSpPr>
              <a:spLocks/>
            </p:cNvSpPr>
            <p:nvPr/>
          </p:nvSpPr>
          <p:spPr bwMode="auto">
            <a:xfrm>
              <a:off x="3308350" y="2473325"/>
              <a:ext cx="276225" cy="1401763"/>
            </a:xfrm>
            <a:custGeom>
              <a:avLst/>
              <a:gdLst>
                <a:gd name="T0" fmla="*/ 0 w 696"/>
                <a:gd name="T1" fmla="*/ 375 h 3534"/>
                <a:gd name="T2" fmla="*/ 92 w 696"/>
                <a:gd name="T3" fmla="*/ 3513 h 3534"/>
                <a:gd name="T4" fmla="*/ 626 w 696"/>
                <a:gd name="T5" fmla="*/ 3534 h 3534"/>
                <a:gd name="T6" fmla="*/ 642 w 696"/>
                <a:gd name="T7" fmla="*/ 636 h 3534"/>
                <a:gd name="T8" fmla="*/ 696 w 696"/>
                <a:gd name="T9" fmla="*/ 0 h 3534"/>
                <a:gd name="T10" fmla="*/ 0 w 696"/>
                <a:gd name="T11" fmla="*/ 375 h 35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96" h="3534">
                  <a:moveTo>
                    <a:pt x="0" y="375"/>
                  </a:moveTo>
                  <a:lnTo>
                    <a:pt x="92" y="3513"/>
                  </a:lnTo>
                  <a:lnTo>
                    <a:pt x="626" y="3534"/>
                  </a:lnTo>
                  <a:lnTo>
                    <a:pt x="642" y="636"/>
                  </a:lnTo>
                  <a:lnTo>
                    <a:pt x="696" y="0"/>
                  </a:lnTo>
                  <a:lnTo>
                    <a:pt x="0" y="375"/>
                  </a:lnTo>
                  <a:close/>
                </a:path>
              </a:pathLst>
            </a:custGeom>
            <a:solidFill>
              <a:srgbClr val="111B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32" name="Freeform 97"/>
            <p:cNvSpPr>
              <a:spLocks/>
            </p:cNvSpPr>
            <p:nvPr/>
          </p:nvSpPr>
          <p:spPr bwMode="auto">
            <a:xfrm>
              <a:off x="3559175" y="2462213"/>
              <a:ext cx="223838" cy="1006475"/>
            </a:xfrm>
            <a:custGeom>
              <a:avLst/>
              <a:gdLst>
                <a:gd name="T0" fmla="*/ 262 w 565"/>
                <a:gd name="T1" fmla="*/ 0 h 2536"/>
                <a:gd name="T2" fmla="*/ 94 w 565"/>
                <a:gd name="T3" fmla="*/ 41 h 2536"/>
                <a:gd name="T4" fmla="*/ 0 w 565"/>
                <a:gd name="T5" fmla="*/ 162 h 2536"/>
                <a:gd name="T6" fmla="*/ 0 w 565"/>
                <a:gd name="T7" fmla="*/ 2536 h 2536"/>
                <a:gd name="T8" fmla="*/ 565 w 565"/>
                <a:gd name="T9" fmla="*/ 2536 h 2536"/>
                <a:gd name="T10" fmla="*/ 558 w 565"/>
                <a:gd name="T11" fmla="*/ 162 h 2536"/>
                <a:gd name="T12" fmla="*/ 437 w 565"/>
                <a:gd name="T13" fmla="*/ 35 h 2536"/>
                <a:gd name="T14" fmla="*/ 262 w 565"/>
                <a:gd name="T15" fmla="*/ 0 h 2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65" h="2536">
                  <a:moveTo>
                    <a:pt x="262" y="0"/>
                  </a:moveTo>
                  <a:lnTo>
                    <a:pt x="94" y="41"/>
                  </a:lnTo>
                  <a:lnTo>
                    <a:pt x="0" y="162"/>
                  </a:lnTo>
                  <a:lnTo>
                    <a:pt x="0" y="2536"/>
                  </a:lnTo>
                  <a:lnTo>
                    <a:pt x="565" y="2536"/>
                  </a:lnTo>
                  <a:lnTo>
                    <a:pt x="558" y="162"/>
                  </a:lnTo>
                  <a:lnTo>
                    <a:pt x="437" y="35"/>
                  </a:lnTo>
                  <a:lnTo>
                    <a:pt x="262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33" name="Freeform 98"/>
            <p:cNvSpPr>
              <a:spLocks/>
            </p:cNvSpPr>
            <p:nvPr/>
          </p:nvSpPr>
          <p:spPr bwMode="auto">
            <a:xfrm>
              <a:off x="3619500" y="2489200"/>
              <a:ext cx="92075" cy="120650"/>
            </a:xfrm>
            <a:custGeom>
              <a:avLst/>
              <a:gdLst>
                <a:gd name="T0" fmla="*/ 111 w 232"/>
                <a:gd name="T1" fmla="*/ 0 h 305"/>
                <a:gd name="T2" fmla="*/ 0 w 232"/>
                <a:gd name="T3" fmla="*/ 171 h 305"/>
                <a:gd name="T4" fmla="*/ 71 w 232"/>
                <a:gd name="T5" fmla="*/ 305 h 305"/>
                <a:gd name="T6" fmla="*/ 155 w 232"/>
                <a:gd name="T7" fmla="*/ 305 h 305"/>
                <a:gd name="T8" fmla="*/ 232 w 232"/>
                <a:gd name="T9" fmla="*/ 171 h 305"/>
                <a:gd name="T10" fmla="*/ 111 w 232"/>
                <a:gd name="T11" fmla="*/ 0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2" h="305">
                  <a:moveTo>
                    <a:pt x="111" y="0"/>
                  </a:moveTo>
                  <a:lnTo>
                    <a:pt x="0" y="171"/>
                  </a:lnTo>
                  <a:lnTo>
                    <a:pt x="71" y="305"/>
                  </a:lnTo>
                  <a:lnTo>
                    <a:pt x="155" y="305"/>
                  </a:lnTo>
                  <a:lnTo>
                    <a:pt x="232" y="171"/>
                  </a:lnTo>
                  <a:lnTo>
                    <a:pt x="111" y="0"/>
                  </a:lnTo>
                  <a:close/>
                </a:path>
              </a:pathLst>
            </a:custGeom>
            <a:solidFill>
              <a:srgbClr val="FE5A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34" name="Freeform 99"/>
            <p:cNvSpPr>
              <a:spLocks/>
            </p:cNvSpPr>
            <p:nvPr/>
          </p:nvSpPr>
          <p:spPr bwMode="auto">
            <a:xfrm>
              <a:off x="3573463" y="2432050"/>
              <a:ext cx="196850" cy="150813"/>
            </a:xfrm>
            <a:custGeom>
              <a:avLst/>
              <a:gdLst>
                <a:gd name="T0" fmla="*/ 85 w 499"/>
                <a:gd name="T1" fmla="*/ 0 h 380"/>
                <a:gd name="T2" fmla="*/ 387 w 499"/>
                <a:gd name="T3" fmla="*/ 0 h 380"/>
                <a:gd name="T4" fmla="*/ 499 w 499"/>
                <a:gd name="T5" fmla="*/ 203 h 380"/>
                <a:gd name="T6" fmla="*/ 345 w 499"/>
                <a:gd name="T7" fmla="*/ 373 h 380"/>
                <a:gd name="T8" fmla="*/ 232 w 499"/>
                <a:gd name="T9" fmla="*/ 190 h 380"/>
                <a:gd name="T10" fmla="*/ 113 w 499"/>
                <a:gd name="T11" fmla="*/ 380 h 380"/>
                <a:gd name="T12" fmla="*/ 0 w 499"/>
                <a:gd name="T13" fmla="*/ 218 h 380"/>
                <a:gd name="T14" fmla="*/ 85 w 499"/>
                <a:gd name="T15" fmla="*/ 0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99" h="380">
                  <a:moveTo>
                    <a:pt x="85" y="0"/>
                  </a:moveTo>
                  <a:lnTo>
                    <a:pt x="387" y="0"/>
                  </a:lnTo>
                  <a:lnTo>
                    <a:pt x="499" y="203"/>
                  </a:lnTo>
                  <a:lnTo>
                    <a:pt x="345" y="373"/>
                  </a:lnTo>
                  <a:lnTo>
                    <a:pt x="232" y="190"/>
                  </a:lnTo>
                  <a:lnTo>
                    <a:pt x="113" y="380"/>
                  </a:lnTo>
                  <a:lnTo>
                    <a:pt x="0" y="218"/>
                  </a:lnTo>
                  <a:lnTo>
                    <a:pt x="85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35" name="Freeform 100"/>
            <p:cNvSpPr>
              <a:spLocks/>
            </p:cNvSpPr>
            <p:nvPr/>
          </p:nvSpPr>
          <p:spPr bwMode="auto">
            <a:xfrm>
              <a:off x="3624263" y="2351088"/>
              <a:ext cx="85725" cy="138113"/>
            </a:xfrm>
            <a:custGeom>
              <a:avLst/>
              <a:gdLst>
                <a:gd name="T0" fmla="*/ 0 w 217"/>
                <a:gd name="T1" fmla="*/ 28 h 346"/>
                <a:gd name="T2" fmla="*/ 0 w 217"/>
                <a:gd name="T3" fmla="*/ 259 h 346"/>
                <a:gd name="T4" fmla="*/ 101 w 217"/>
                <a:gd name="T5" fmla="*/ 346 h 346"/>
                <a:gd name="T6" fmla="*/ 217 w 217"/>
                <a:gd name="T7" fmla="*/ 259 h 346"/>
                <a:gd name="T8" fmla="*/ 217 w 217"/>
                <a:gd name="T9" fmla="*/ 0 h 346"/>
                <a:gd name="T10" fmla="*/ 189 w 217"/>
                <a:gd name="T11" fmla="*/ 8 h 346"/>
                <a:gd name="T12" fmla="*/ 67 w 217"/>
                <a:gd name="T13" fmla="*/ 34 h 346"/>
                <a:gd name="T14" fmla="*/ 20 w 217"/>
                <a:gd name="T15" fmla="*/ 37 h 346"/>
                <a:gd name="T16" fmla="*/ 1 w 217"/>
                <a:gd name="T17" fmla="*/ 34 h 346"/>
                <a:gd name="T18" fmla="*/ 0 w 217"/>
                <a:gd name="T19" fmla="*/ 28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7" h="346">
                  <a:moveTo>
                    <a:pt x="0" y="28"/>
                  </a:moveTo>
                  <a:lnTo>
                    <a:pt x="0" y="259"/>
                  </a:lnTo>
                  <a:lnTo>
                    <a:pt x="101" y="346"/>
                  </a:lnTo>
                  <a:lnTo>
                    <a:pt x="217" y="259"/>
                  </a:lnTo>
                  <a:lnTo>
                    <a:pt x="217" y="0"/>
                  </a:lnTo>
                  <a:lnTo>
                    <a:pt x="189" y="8"/>
                  </a:lnTo>
                  <a:lnTo>
                    <a:pt x="67" y="34"/>
                  </a:lnTo>
                  <a:lnTo>
                    <a:pt x="20" y="37"/>
                  </a:lnTo>
                  <a:lnTo>
                    <a:pt x="1" y="34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rgbClr val="D9AA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36" name="Freeform 101"/>
            <p:cNvSpPr>
              <a:spLocks/>
            </p:cNvSpPr>
            <p:nvPr/>
          </p:nvSpPr>
          <p:spPr bwMode="auto">
            <a:xfrm>
              <a:off x="3619500" y="2584450"/>
              <a:ext cx="84138" cy="812800"/>
            </a:xfrm>
            <a:custGeom>
              <a:avLst/>
              <a:gdLst>
                <a:gd name="T0" fmla="*/ 84 w 211"/>
                <a:gd name="T1" fmla="*/ 0 h 2045"/>
                <a:gd name="T2" fmla="*/ 0 w 211"/>
                <a:gd name="T3" fmla="*/ 1926 h 2045"/>
                <a:gd name="T4" fmla="*/ 98 w 211"/>
                <a:gd name="T5" fmla="*/ 2045 h 2045"/>
                <a:gd name="T6" fmla="*/ 211 w 211"/>
                <a:gd name="T7" fmla="*/ 1920 h 2045"/>
                <a:gd name="T8" fmla="*/ 147 w 211"/>
                <a:gd name="T9" fmla="*/ 0 h 2045"/>
                <a:gd name="T10" fmla="*/ 84 w 211"/>
                <a:gd name="T11" fmla="*/ 0 h 2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1" h="2045">
                  <a:moveTo>
                    <a:pt x="84" y="0"/>
                  </a:moveTo>
                  <a:lnTo>
                    <a:pt x="0" y="1926"/>
                  </a:lnTo>
                  <a:lnTo>
                    <a:pt x="98" y="2045"/>
                  </a:lnTo>
                  <a:lnTo>
                    <a:pt x="211" y="1920"/>
                  </a:lnTo>
                  <a:lnTo>
                    <a:pt x="147" y="0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5A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37" name="Freeform 102"/>
            <p:cNvSpPr>
              <a:spLocks/>
            </p:cNvSpPr>
            <p:nvPr/>
          </p:nvSpPr>
          <p:spPr bwMode="auto">
            <a:xfrm>
              <a:off x="3757613" y="2481263"/>
              <a:ext cx="273050" cy="1398588"/>
            </a:xfrm>
            <a:custGeom>
              <a:avLst/>
              <a:gdLst>
                <a:gd name="T0" fmla="*/ 689 w 689"/>
                <a:gd name="T1" fmla="*/ 348 h 3524"/>
                <a:gd name="T2" fmla="*/ 0 w 689"/>
                <a:gd name="T3" fmla="*/ 0 h 3524"/>
                <a:gd name="T4" fmla="*/ 55 w 689"/>
                <a:gd name="T5" fmla="*/ 621 h 3524"/>
                <a:gd name="T6" fmla="*/ 0 w 689"/>
                <a:gd name="T7" fmla="*/ 3524 h 3524"/>
                <a:gd name="T8" fmla="*/ 634 w 689"/>
                <a:gd name="T9" fmla="*/ 3480 h 3524"/>
                <a:gd name="T10" fmla="*/ 689 w 689"/>
                <a:gd name="T11" fmla="*/ 348 h 35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9" h="3524">
                  <a:moveTo>
                    <a:pt x="689" y="348"/>
                  </a:moveTo>
                  <a:lnTo>
                    <a:pt x="0" y="0"/>
                  </a:lnTo>
                  <a:lnTo>
                    <a:pt x="55" y="621"/>
                  </a:lnTo>
                  <a:lnTo>
                    <a:pt x="0" y="3524"/>
                  </a:lnTo>
                  <a:lnTo>
                    <a:pt x="634" y="3480"/>
                  </a:lnTo>
                  <a:lnTo>
                    <a:pt x="689" y="348"/>
                  </a:lnTo>
                  <a:close/>
                </a:path>
              </a:pathLst>
            </a:custGeom>
            <a:solidFill>
              <a:srgbClr val="111B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38" name="Freeform 103"/>
            <p:cNvSpPr>
              <a:spLocks/>
            </p:cNvSpPr>
            <p:nvPr/>
          </p:nvSpPr>
          <p:spPr bwMode="auto">
            <a:xfrm>
              <a:off x="3451225" y="2473325"/>
              <a:ext cx="133350" cy="1073150"/>
            </a:xfrm>
            <a:custGeom>
              <a:avLst/>
              <a:gdLst>
                <a:gd name="T0" fmla="*/ 334 w 334"/>
                <a:gd name="T1" fmla="*/ 0 h 2704"/>
                <a:gd name="T2" fmla="*/ 248 w 334"/>
                <a:gd name="T3" fmla="*/ 56 h 2704"/>
                <a:gd name="T4" fmla="*/ 107 w 334"/>
                <a:gd name="T5" fmla="*/ 255 h 2704"/>
                <a:gd name="T6" fmla="*/ 140 w 334"/>
                <a:gd name="T7" fmla="*/ 462 h 2704"/>
                <a:gd name="T8" fmla="*/ 3 w 334"/>
                <a:gd name="T9" fmla="*/ 524 h 2704"/>
                <a:gd name="T10" fmla="*/ 1 w 334"/>
                <a:gd name="T11" fmla="*/ 535 h 2704"/>
                <a:gd name="T12" fmla="*/ 0 w 334"/>
                <a:gd name="T13" fmla="*/ 537 h 2704"/>
                <a:gd name="T14" fmla="*/ 267 w 334"/>
                <a:gd name="T15" fmla="*/ 2704 h 2704"/>
                <a:gd name="T16" fmla="*/ 280 w 334"/>
                <a:gd name="T17" fmla="*/ 636 h 2704"/>
                <a:gd name="T18" fmla="*/ 334 w 334"/>
                <a:gd name="T19" fmla="*/ 0 h 27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34" h="2704">
                  <a:moveTo>
                    <a:pt x="334" y="0"/>
                  </a:moveTo>
                  <a:lnTo>
                    <a:pt x="248" y="56"/>
                  </a:lnTo>
                  <a:lnTo>
                    <a:pt x="107" y="255"/>
                  </a:lnTo>
                  <a:lnTo>
                    <a:pt x="140" y="462"/>
                  </a:lnTo>
                  <a:lnTo>
                    <a:pt x="3" y="524"/>
                  </a:lnTo>
                  <a:lnTo>
                    <a:pt x="1" y="535"/>
                  </a:lnTo>
                  <a:lnTo>
                    <a:pt x="0" y="537"/>
                  </a:lnTo>
                  <a:lnTo>
                    <a:pt x="267" y="2704"/>
                  </a:lnTo>
                  <a:lnTo>
                    <a:pt x="280" y="636"/>
                  </a:lnTo>
                  <a:lnTo>
                    <a:pt x="334" y="0"/>
                  </a:lnTo>
                  <a:close/>
                </a:path>
              </a:pathLst>
            </a:custGeom>
            <a:solidFill>
              <a:srgbClr val="4148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39" name="Freeform 104"/>
            <p:cNvSpPr>
              <a:spLocks/>
            </p:cNvSpPr>
            <p:nvPr/>
          </p:nvSpPr>
          <p:spPr bwMode="auto">
            <a:xfrm>
              <a:off x="3751263" y="2471738"/>
              <a:ext cx="134938" cy="1077913"/>
            </a:xfrm>
            <a:custGeom>
              <a:avLst/>
              <a:gdLst>
                <a:gd name="T0" fmla="*/ 0 w 340"/>
                <a:gd name="T1" fmla="*/ 0 h 2716"/>
                <a:gd name="T2" fmla="*/ 92 w 340"/>
                <a:gd name="T3" fmla="*/ 59 h 2716"/>
                <a:gd name="T4" fmla="*/ 232 w 340"/>
                <a:gd name="T5" fmla="*/ 258 h 2716"/>
                <a:gd name="T6" fmla="*/ 200 w 340"/>
                <a:gd name="T7" fmla="*/ 465 h 2716"/>
                <a:gd name="T8" fmla="*/ 336 w 340"/>
                <a:gd name="T9" fmla="*/ 527 h 2716"/>
                <a:gd name="T10" fmla="*/ 340 w 340"/>
                <a:gd name="T11" fmla="*/ 538 h 2716"/>
                <a:gd name="T12" fmla="*/ 340 w 340"/>
                <a:gd name="T13" fmla="*/ 540 h 2716"/>
                <a:gd name="T14" fmla="*/ 16 w 340"/>
                <a:gd name="T15" fmla="*/ 2716 h 2716"/>
                <a:gd name="T16" fmla="*/ 61 w 340"/>
                <a:gd name="T17" fmla="*/ 639 h 2716"/>
                <a:gd name="T18" fmla="*/ 0 w 340"/>
                <a:gd name="T19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0" h="2716">
                  <a:moveTo>
                    <a:pt x="0" y="0"/>
                  </a:moveTo>
                  <a:lnTo>
                    <a:pt x="92" y="59"/>
                  </a:lnTo>
                  <a:lnTo>
                    <a:pt x="232" y="258"/>
                  </a:lnTo>
                  <a:lnTo>
                    <a:pt x="200" y="465"/>
                  </a:lnTo>
                  <a:lnTo>
                    <a:pt x="336" y="527"/>
                  </a:lnTo>
                  <a:lnTo>
                    <a:pt x="340" y="538"/>
                  </a:lnTo>
                  <a:lnTo>
                    <a:pt x="340" y="540"/>
                  </a:lnTo>
                  <a:lnTo>
                    <a:pt x="16" y="2716"/>
                  </a:lnTo>
                  <a:lnTo>
                    <a:pt x="61" y="6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148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40" name="Rectangle 105"/>
            <p:cNvSpPr>
              <a:spLocks noChangeArrowheads="1"/>
            </p:cNvSpPr>
            <p:nvPr/>
          </p:nvSpPr>
          <p:spPr bwMode="auto">
            <a:xfrm>
              <a:off x="3622675" y="3468688"/>
              <a:ext cx="93663" cy="762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41" name="Freeform 106"/>
            <p:cNvSpPr>
              <a:spLocks/>
            </p:cNvSpPr>
            <p:nvPr/>
          </p:nvSpPr>
          <p:spPr bwMode="auto">
            <a:xfrm>
              <a:off x="3203575" y="3549650"/>
              <a:ext cx="161925" cy="244475"/>
            </a:xfrm>
            <a:custGeom>
              <a:avLst/>
              <a:gdLst>
                <a:gd name="T0" fmla="*/ 129 w 410"/>
                <a:gd name="T1" fmla="*/ 0 h 616"/>
                <a:gd name="T2" fmla="*/ 180 w 410"/>
                <a:gd name="T3" fmla="*/ 33 h 616"/>
                <a:gd name="T4" fmla="*/ 256 w 410"/>
                <a:gd name="T5" fmla="*/ 91 h 616"/>
                <a:gd name="T6" fmla="*/ 303 w 410"/>
                <a:gd name="T7" fmla="*/ 136 h 616"/>
                <a:gd name="T8" fmla="*/ 343 w 410"/>
                <a:gd name="T9" fmla="*/ 184 h 616"/>
                <a:gd name="T10" fmla="*/ 377 w 410"/>
                <a:gd name="T11" fmla="*/ 237 h 616"/>
                <a:gd name="T12" fmla="*/ 400 w 410"/>
                <a:gd name="T13" fmla="*/ 295 h 616"/>
                <a:gd name="T14" fmla="*/ 410 w 410"/>
                <a:gd name="T15" fmla="*/ 357 h 616"/>
                <a:gd name="T16" fmla="*/ 410 w 410"/>
                <a:gd name="T17" fmla="*/ 389 h 616"/>
                <a:gd name="T18" fmla="*/ 407 w 410"/>
                <a:gd name="T19" fmla="*/ 441 h 616"/>
                <a:gd name="T20" fmla="*/ 392 w 410"/>
                <a:gd name="T21" fmla="*/ 498 h 616"/>
                <a:gd name="T22" fmla="*/ 378 w 410"/>
                <a:gd name="T23" fmla="*/ 528 h 616"/>
                <a:gd name="T24" fmla="*/ 357 w 410"/>
                <a:gd name="T25" fmla="*/ 551 h 616"/>
                <a:gd name="T26" fmla="*/ 330 w 410"/>
                <a:gd name="T27" fmla="*/ 569 h 616"/>
                <a:gd name="T28" fmla="*/ 277 w 410"/>
                <a:gd name="T29" fmla="*/ 591 h 616"/>
                <a:gd name="T30" fmla="*/ 226 w 410"/>
                <a:gd name="T31" fmla="*/ 606 h 616"/>
                <a:gd name="T32" fmla="*/ 207 w 410"/>
                <a:gd name="T33" fmla="*/ 609 h 616"/>
                <a:gd name="T34" fmla="*/ 154 w 410"/>
                <a:gd name="T35" fmla="*/ 616 h 616"/>
                <a:gd name="T36" fmla="*/ 99 w 410"/>
                <a:gd name="T37" fmla="*/ 613 h 616"/>
                <a:gd name="T38" fmla="*/ 64 w 410"/>
                <a:gd name="T39" fmla="*/ 600 h 616"/>
                <a:gd name="T40" fmla="*/ 46 w 410"/>
                <a:gd name="T41" fmla="*/ 585 h 616"/>
                <a:gd name="T42" fmla="*/ 40 w 410"/>
                <a:gd name="T43" fmla="*/ 576 h 616"/>
                <a:gd name="T44" fmla="*/ 31 w 410"/>
                <a:gd name="T45" fmla="*/ 559 h 616"/>
                <a:gd name="T46" fmla="*/ 25 w 410"/>
                <a:gd name="T47" fmla="*/ 533 h 616"/>
                <a:gd name="T48" fmla="*/ 29 w 410"/>
                <a:gd name="T49" fmla="*/ 516 h 616"/>
                <a:gd name="T50" fmla="*/ 41 w 410"/>
                <a:gd name="T51" fmla="*/ 504 h 616"/>
                <a:gd name="T52" fmla="*/ 92 w 410"/>
                <a:gd name="T53" fmla="*/ 492 h 616"/>
                <a:gd name="T54" fmla="*/ 129 w 410"/>
                <a:gd name="T55" fmla="*/ 486 h 616"/>
                <a:gd name="T56" fmla="*/ 145 w 410"/>
                <a:gd name="T57" fmla="*/ 480 h 616"/>
                <a:gd name="T58" fmla="*/ 173 w 410"/>
                <a:gd name="T59" fmla="*/ 453 h 616"/>
                <a:gd name="T60" fmla="*/ 188 w 410"/>
                <a:gd name="T61" fmla="*/ 415 h 616"/>
                <a:gd name="T62" fmla="*/ 182 w 410"/>
                <a:gd name="T63" fmla="*/ 384 h 616"/>
                <a:gd name="T64" fmla="*/ 171 w 410"/>
                <a:gd name="T65" fmla="*/ 366 h 616"/>
                <a:gd name="T66" fmla="*/ 162 w 410"/>
                <a:gd name="T67" fmla="*/ 357 h 616"/>
                <a:gd name="T68" fmla="*/ 141 w 410"/>
                <a:gd name="T69" fmla="*/ 339 h 616"/>
                <a:gd name="T70" fmla="*/ 111 w 410"/>
                <a:gd name="T71" fmla="*/ 307 h 616"/>
                <a:gd name="T72" fmla="*/ 86 w 410"/>
                <a:gd name="T73" fmla="*/ 267 h 616"/>
                <a:gd name="T74" fmla="*/ 68 w 410"/>
                <a:gd name="T75" fmla="*/ 213 h 616"/>
                <a:gd name="T76" fmla="*/ 35 w 410"/>
                <a:gd name="T77" fmla="*/ 144 h 616"/>
                <a:gd name="T78" fmla="*/ 0 w 410"/>
                <a:gd name="T79" fmla="*/ 98 h 616"/>
                <a:gd name="T80" fmla="*/ 24 w 410"/>
                <a:gd name="T81" fmla="*/ 82 h 616"/>
                <a:gd name="T82" fmla="*/ 68 w 410"/>
                <a:gd name="T83" fmla="*/ 43 h 616"/>
                <a:gd name="T84" fmla="*/ 86 w 410"/>
                <a:gd name="T85" fmla="*/ 20 h 616"/>
                <a:gd name="T86" fmla="*/ 95 w 410"/>
                <a:gd name="T87" fmla="*/ 31 h 616"/>
                <a:gd name="T88" fmla="*/ 108 w 410"/>
                <a:gd name="T89" fmla="*/ 34 h 616"/>
                <a:gd name="T90" fmla="*/ 120 w 410"/>
                <a:gd name="T91" fmla="*/ 18 h 616"/>
                <a:gd name="T92" fmla="*/ 129 w 410"/>
                <a:gd name="T93" fmla="*/ 0 h 6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410" h="616">
                  <a:moveTo>
                    <a:pt x="129" y="0"/>
                  </a:moveTo>
                  <a:lnTo>
                    <a:pt x="180" y="33"/>
                  </a:lnTo>
                  <a:lnTo>
                    <a:pt x="256" y="91"/>
                  </a:lnTo>
                  <a:lnTo>
                    <a:pt x="303" y="136"/>
                  </a:lnTo>
                  <a:lnTo>
                    <a:pt x="343" y="184"/>
                  </a:lnTo>
                  <a:lnTo>
                    <a:pt x="377" y="237"/>
                  </a:lnTo>
                  <a:lnTo>
                    <a:pt x="400" y="295"/>
                  </a:lnTo>
                  <a:lnTo>
                    <a:pt x="410" y="357"/>
                  </a:lnTo>
                  <a:lnTo>
                    <a:pt x="410" y="389"/>
                  </a:lnTo>
                  <a:lnTo>
                    <a:pt x="407" y="441"/>
                  </a:lnTo>
                  <a:lnTo>
                    <a:pt x="392" y="498"/>
                  </a:lnTo>
                  <a:lnTo>
                    <a:pt x="378" y="528"/>
                  </a:lnTo>
                  <a:lnTo>
                    <a:pt x="357" y="551"/>
                  </a:lnTo>
                  <a:lnTo>
                    <a:pt x="330" y="569"/>
                  </a:lnTo>
                  <a:lnTo>
                    <a:pt x="277" y="591"/>
                  </a:lnTo>
                  <a:lnTo>
                    <a:pt x="226" y="606"/>
                  </a:lnTo>
                  <a:lnTo>
                    <a:pt x="207" y="609"/>
                  </a:lnTo>
                  <a:lnTo>
                    <a:pt x="154" y="616"/>
                  </a:lnTo>
                  <a:lnTo>
                    <a:pt x="99" y="613"/>
                  </a:lnTo>
                  <a:lnTo>
                    <a:pt x="64" y="600"/>
                  </a:lnTo>
                  <a:lnTo>
                    <a:pt x="46" y="585"/>
                  </a:lnTo>
                  <a:lnTo>
                    <a:pt x="40" y="576"/>
                  </a:lnTo>
                  <a:lnTo>
                    <a:pt x="31" y="559"/>
                  </a:lnTo>
                  <a:lnTo>
                    <a:pt x="25" y="533"/>
                  </a:lnTo>
                  <a:lnTo>
                    <a:pt x="29" y="516"/>
                  </a:lnTo>
                  <a:lnTo>
                    <a:pt x="41" y="504"/>
                  </a:lnTo>
                  <a:lnTo>
                    <a:pt x="92" y="492"/>
                  </a:lnTo>
                  <a:lnTo>
                    <a:pt x="129" y="486"/>
                  </a:lnTo>
                  <a:lnTo>
                    <a:pt x="145" y="480"/>
                  </a:lnTo>
                  <a:lnTo>
                    <a:pt x="173" y="453"/>
                  </a:lnTo>
                  <a:lnTo>
                    <a:pt x="188" y="415"/>
                  </a:lnTo>
                  <a:lnTo>
                    <a:pt x="182" y="384"/>
                  </a:lnTo>
                  <a:lnTo>
                    <a:pt x="171" y="366"/>
                  </a:lnTo>
                  <a:lnTo>
                    <a:pt x="162" y="357"/>
                  </a:lnTo>
                  <a:lnTo>
                    <a:pt x="141" y="339"/>
                  </a:lnTo>
                  <a:lnTo>
                    <a:pt x="111" y="307"/>
                  </a:lnTo>
                  <a:lnTo>
                    <a:pt x="86" y="267"/>
                  </a:lnTo>
                  <a:lnTo>
                    <a:pt x="68" y="213"/>
                  </a:lnTo>
                  <a:lnTo>
                    <a:pt x="35" y="144"/>
                  </a:lnTo>
                  <a:lnTo>
                    <a:pt x="0" y="98"/>
                  </a:lnTo>
                  <a:lnTo>
                    <a:pt x="24" y="82"/>
                  </a:lnTo>
                  <a:lnTo>
                    <a:pt x="68" y="43"/>
                  </a:lnTo>
                  <a:lnTo>
                    <a:pt x="86" y="20"/>
                  </a:lnTo>
                  <a:lnTo>
                    <a:pt x="95" y="31"/>
                  </a:lnTo>
                  <a:lnTo>
                    <a:pt x="108" y="34"/>
                  </a:lnTo>
                  <a:lnTo>
                    <a:pt x="120" y="18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E0BB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42" name="Freeform 107"/>
            <p:cNvSpPr>
              <a:spLocks/>
            </p:cNvSpPr>
            <p:nvPr/>
          </p:nvSpPr>
          <p:spPr bwMode="auto">
            <a:xfrm>
              <a:off x="3151188" y="3502025"/>
              <a:ext cx="103188" cy="115888"/>
            </a:xfrm>
            <a:custGeom>
              <a:avLst/>
              <a:gdLst>
                <a:gd name="T0" fmla="*/ 1 w 259"/>
                <a:gd name="T1" fmla="*/ 207 h 293"/>
                <a:gd name="T2" fmla="*/ 68 w 259"/>
                <a:gd name="T3" fmla="*/ 251 h 293"/>
                <a:gd name="T4" fmla="*/ 140 w 259"/>
                <a:gd name="T5" fmla="*/ 293 h 293"/>
                <a:gd name="T6" fmla="*/ 202 w 259"/>
                <a:gd name="T7" fmla="*/ 186 h 293"/>
                <a:gd name="T8" fmla="*/ 259 w 259"/>
                <a:gd name="T9" fmla="*/ 79 h 293"/>
                <a:gd name="T10" fmla="*/ 225 w 259"/>
                <a:gd name="T11" fmla="*/ 57 h 293"/>
                <a:gd name="T12" fmla="*/ 175 w 259"/>
                <a:gd name="T13" fmla="*/ 22 h 293"/>
                <a:gd name="T14" fmla="*/ 138 w 259"/>
                <a:gd name="T15" fmla="*/ 5 h 293"/>
                <a:gd name="T16" fmla="*/ 119 w 259"/>
                <a:gd name="T17" fmla="*/ 0 h 293"/>
                <a:gd name="T18" fmla="*/ 88 w 259"/>
                <a:gd name="T19" fmla="*/ 46 h 293"/>
                <a:gd name="T20" fmla="*/ 36 w 259"/>
                <a:gd name="T21" fmla="*/ 122 h 293"/>
                <a:gd name="T22" fmla="*/ 9 w 259"/>
                <a:gd name="T23" fmla="*/ 172 h 293"/>
                <a:gd name="T24" fmla="*/ 0 w 259"/>
                <a:gd name="T25" fmla="*/ 198 h 293"/>
                <a:gd name="T26" fmla="*/ 0 w 259"/>
                <a:gd name="T27" fmla="*/ 183 h 293"/>
                <a:gd name="T28" fmla="*/ 1 w 259"/>
                <a:gd name="T29" fmla="*/ 163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59" h="293">
                  <a:moveTo>
                    <a:pt x="1" y="207"/>
                  </a:moveTo>
                  <a:lnTo>
                    <a:pt x="68" y="251"/>
                  </a:lnTo>
                  <a:lnTo>
                    <a:pt x="140" y="293"/>
                  </a:lnTo>
                  <a:lnTo>
                    <a:pt x="202" y="186"/>
                  </a:lnTo>
                  <a:lnTo>
                    <a:pt x="259" y="79"/>
                  </a:lnTo>
                  <a:lnTo>
                    <a:pt x="225" y="57"/>
                  </a:lnTo>
                  <a:lnTo>
                    <a:pt x="175" y="22"/>
                  </a:lnTo>
                  <a:lnTo>
                    <a:pt x="138" y="5"/>
                  </a:lnTo>
                  <a:lnTo>
                    <a:pt x="119" y="0"/>
                  </a:lnTo>
                  <a:lnTo>
                    <a:pt x="88" y="46"/>
                  </a:lnTo>
                  <a:lnTo>
                    <a:pt x="36" y="122"/>
                  </a:lnTo>
                  <a:lnTo>
                    <a:pt x="9" y="172"/>
                  </a:lnTo>
                  <a:lnTo>
                    <a:pt x="0" y="198"/>
                  </a:lnTo>
                  <a:lnTo>
                    <a:pt x="0" y="183"/>
                  </a:lnTo>
                  <a:lnTo>
                    <a:pt x="1" y="16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43" name="Freeform 108"/>
            <p:cNvSpPr>
              <a:spLocks/>
            </p:cNvSpPr>
            <p:nvPr/>
          </p:nvSpPr>
          <p:spPr bwMode="auto">
            <a:xfrm>
              <a:off x="2924175" y="2620963"/>
              <a:ext cx="395288" cy="996950"/>
            </a:xfrm>
            <a:custGeom>
              <a:avLst/>
              <a:gdLst>
                <a:gd name="T0" fmla="*/ 968 w 995"/>
                <a:gd name="T1" fmla="*/ 0 h 2511"/>
                <a:gd name="T2" fmla="*/ 938 w 995"/>
                <a:gd name="T3" fmla="*/ 21 h 2511"/>
                <a:gd name="T4" fmla="*/ 749 w 995"/>
                <a:gd name="T5" fmla="*/ 172 h 2511"/>
                <a:gd name="T6" fmla="*/ 582 w 995"/>
                <a:gd name="T7" fmla="*/ 324 h 2511"/>
                <a:gd name="T8" fmla="*/ 448 w 995"/>
                <a:gd name="T9" fmla="*/ 463 h 2511"/>
                <a:gd name="T10" fmla="*/ 359 w 995"/>
                <a:gd name="T11" fmla="*/ 564 h 2511"/>
                <a:gd name="T12" fmla="*/ 275 w 995"/>
                <a:gd name="T13" fmla="*/ 671 h 2511"/>
                <a:gd name="T14" fmla="*/ 197 w 995"/>
                <a:gd name="T15" fmla="*/ 784 h 2511"/>
                <a:gd name="T16" fmla="*/ 128 w 995"/>
                <a:gd name="T17" fmla="*/ 902 h 2511"/>
                <a:gd name="T18" fmla="*/ 71 w 995"/>
                <a:gd name="T19" fmla="*/ 1023 h 2511"/>
                <a:gd name="T20" fmla="*/ 30 w 995"/>
                <a:gd name="T21" fmla="*/ 1146 h 2511"/>
                <a:gd name="T22" fmla="*/ 5 w 995"/>
                <a:gd name="T23" fmla="*/ 1272 h 2511"/>
                <a:gd name="T24" fmla="*/ 1 w 995"/>
                <a:gd name="T25" fmla="*/ 1334 h 2511"/>
                <a:gd name="T26" fmla="*/ 0 w 995"/>
                <a:gd name="T27" fmla="*/ 1396 h 2511"/>
                <a:gd name="T28" fmla="*/ 10 w 995"/>
                <a:gd name="T29" fmla="*/ 1518 h 2511"/>
                <a:gd name="T30" fmla="*/ 32 w 995"/>
                <a:gd name="T31" fmla="*/ 1634 h 2511"/>
                <a:gd name="T32" fmla="*/ 65 w 995"/>
                <a:gd name="T33" fmla="*/ 1747 h 2511"/>
                <a:gd name="T34" fmla="*/ 106 w 995"/>
                <a:gd name="T35" fmla="*/ 1854 h 2511"/>
                <a:gd name="T36" fmla="*/ 154 w 995"/>
                <a:gd name="T37" fmla="*/ 1953 h 2511"/>
                <a:gd name="T38" fmla="*/ 233 w 995"/>
                <a:gd name="T39" fmla="*/ 2092 h 2511"/>
                <a:gd name="T40" fmla="*/ 347 w 995"/>
                <a:gd name="T41" fmla="*/ 2250 h 2511"/>
                <a:gd name="T42" fmla="*/ 453 w 995"/>
                <a:gd name="T43" fmla="*/ 2375 h 2511"/>
                <a:gd name="T44" fmla="*/ 575 w 995"/>
                <a:gd name="T45" fmla="*/ 2495 h 2511"/>
                <a:gd name="T46" fmla="*/ 595 w 995"/>
                <a:gd name="T47" fmla="*/ 2511 h 2511"/>
                <a:gd name="T48" fmla="*/ 768 w 995"/>
                <a:gd name="T49" fmla="*/ 2241 h 2511"/>
                <a:gd name="T50" fmla="*/ 750 w 995"/>
                <a:gd name="T51" fmla="*/ 2228 h 2511"/>
                <a:gd name="T52" fmla="*/ 640 w 995"/>
                <a:gd name="T53" fmla="*/ 2134 h 2511"/>
                <a:gd name="T54" fmla="*/ 545 w 995"/>
                <a:gd name="T55" fmla="*/ 2036 h 2511"/>
                <a:gd name="T56" fmla="*/ 451 w 995"/>
                <a:gd name="T57" fmla="*/ 1913 h 2511"/>
                <a:gd name="T58" fmla="*/ 389 w 995"/>
                <a:gd name="T59" fmla="*/ 1804 h 2511"/>
                <a:gd name="T60" fmla="*/ 354 w 995"/>
                <a:gd name="T61" fmla="*/ 1727 h 2511"/>
                <a:gd name="T62" fmla="*/ 328 w 995"/>
                <a:gd name="T63" fmla="*/ 1644 h 2511"/>
                <a:gd name="T64" fmla="*/ 311 w 995"/>
                <a:gd name="T65" fmla="*/ 1557 h 2511"/>
                <a:gd name="T66" fmla="*/ 306 w 995"/>
                <a:gd name="T67" fmla="*/ 1466 h 2511"/>
                <a:gd name="T68" fmla="*/ 315 w 995"/>
                <a:gd name="T69" fmla="*/ 1371 h 2511"/>
                <a:gd name="T70" fmla="*/ 325 w 995"/>
                <a:gd name="T71" fmla="*/ 1323 h 2511"/>
                <a:gd name="T72" fmla="*/ 338 w 995"/>
                <a:gd name="T73" fmla="*/ 1275 h 2511"/>
                <a:gd name="T74" fmla="*/ 372 w 995"/>
                <a:gd name="T75" fmla="*/ 1186 h 2511"/>
                <a:gd name="T76" fmla="*/ 412 w 995"/>
                <a:gd name="T77" fmla="*/ 1103 h 2511"/>
                <a:gd name="T78" fmla="*/ 459 w 995"/>
                <a:gd name="T79" fmla="*/ 1029 h 2511"/>
                <a:gd name="T80" fmla="*/ 510 w 995"/>
                <a:gd name="T81" fmla="*/ 962 h 2511"/>
                <a:gd name="T82" fmla="*/ 566 w 995"/>
                <a:gd name="T83" fmla="*/ 901 h 2511"/>
                <a:gd name="T84" fmla="*/ 652 w 995"/>
                <a:gd name="T85" fmla="*/ 821 h 2511"/>
                <a:gd name="T86" fmla="*/ 764 w 995"/>
                <a:gd name="T87" fmla="*/ 738 h 2511"/>
                <a:gd name="T88" fmla="*/ 867 w 995"/>
                <a:gd name="T89" fmla="*/ 678 h 2511"/>
                <a:gd name="T90" fmla="*/ 978 w 995"/>
                <a:gd name="T91" fmla="*/ 626 h 2511"/>
                <a:gd name="T92" fmla="*/ 995 w 995"/>
                <a:gd name="T93" fmla="*/ 621 h 2511"/>
                <a:gd name="T94" fmla="*/ 968 w 995"/>
                <a:gd name="T95" fmla="*/ 0 h 25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995" h="2511">
                  <a:moveTo>
                    <a:pt x="968" y="0"/>
                  </a:moveTo>
                  <a:lnTo>
                    <a:pt x="938" y="21"/>
                  </a:lnTo>
                  <a:lnTo>
                    <a:pt x="749" y="172"/>
                  </a:lnTo>
                  <a:lnTo>
                    <a:pt x="582" y="324"/>
                  </a:lnTo>
                  <a:lnTo>
                    <a:pt x="448" y="463"/>
                  </a:lnTo>
                  <a:lnTo>
                    <a:pt x="359" y="564"/>
                  </a:lnTo>
                  <a:lnTo>
                    <a:pt x="275" y="671"/>
                  </a:lnTo>
                  <a:lnTo>
                    <a:pt x="197" y="784"/>
                  </a:lnTo>
                  <a:lnTo>
                    <a:pt x="128" y="902"/>
                  </a:lnTo>
                  <a:lnTo>
                    <a:pt x="71" y="1023"/>
                  </a:lnTo>
                  <a:lnTo>
                    <a:pt x="30" y="1146"/>
                  </a:lnTo>
                  <a:lnTo>
                    <a:pt x="5" y="1272"/>
                  </a:lnTo>
                  <a:lnTo>
                    <a:pt x="1" y="1334"/>
                  </a:lnTo>
                  <a:lnTo>
                    <a:pt x="0" y="1396"/>
                  </a:lnTo>
                  <a:lnTo>
                    <a:pt x="10" y="1518"/>
                  </a:lnTo>
                  <a:lnTo>
                    <a:pt x="32" y="1634"/>
                  </a:lnTo>
                  <a:lnTo>
                    <a:pt x="65" y="1747"/>
                  </a:lnTo>
                  <a:lnTo>
                    <a:pt x="106" y="1854"/>
                  </a:lnTo>
                  <a:lnTo>
                    <a:pt x="154" y="1953"/>
                  </a:lnTo>
                  <a:lnTo>
                    <a:pt x="233" y="2092"/>
                  </a:lnTo>
                  <a:lnTo>
                    <a:pt x="347" y="2250"/>
                  </a:lnTo>
                  <a:lnTo>
                    <a:pt x="453" y="2375"/>
                  </a:lnTo>
                  <a:lnTo>
                    <a:pt x="575" y="2495"/>
                  </a:lnTo>
                  <a:lnTo>
                    <a:pt x="595" y="2511"/>
                  </a:lnTo>
                  <a:lnTo>
                    <a:pt x="768" y="2241"/>
                  </a:lnTo>
                  <a:lnTo>
                    <a:pt x="750" y="2228"/>
                  </a:lnTo>
                  <a:lnTo>
                    <a:pt x="640" y="2134"/>
                  </a:lnTo>
                  <a:lnTo>
                    <a:pt x="545" y="2036"/>
                  </a:lnTo>
                  <a:lnTo>
                    <a:pt x="451" y="1913"/>
                  </a:lnTo>
                  <a:lnTo>
                    <a:pt x="389" y="1804"/>
                  </a:lnTo>
                  <a:lnTo>
                    <a:pt x="354" y="1727"/>
                  </a:lnTo>
                  <a:lnTo>
                    <a:pt x="328" y="1644"/>
                  </a:lnTo>
                  <a:lnTo>
                    <a:pt x="311" y="1557"/>
                  </a:lnTo>
                  <a:lnTo>
                    <a:pt x="306" y="1466"/>
                  </a:lnTo>
                  <a:lnTo>
                    <a:pt x="315" y="1371"/>
                  </a:lnTo>
                  <a:lnTo>
                    <a:pt x="325" y="1323"/>
                  </a:lnTo>
                  <a:lnTo>
                    <a:pt x="338" y="1275"/>
                  </a:lnTo>
                  <a:lnTo>
                    <a:pt x="372" y="1186"/>
                  </a:lnTo>
                  <a:lnTo>
                    <a:pt x="412" y="1103"/>
                  </a:lnTo>
                  <a:lnTo>
                    <a:pt x="459" y="1029"/>
                  </a:lnTo>
                  <a:lnTo>
                    <a:pt x="510" y="962"/>
                  </a:lnTo>
                  <a:lnTo>
                    <a:pt x="566" y="901"/>
                  </a:lnTo>
                  <a:lnTo>
                    <a:pt x="652" y="821"/>
                  </a:lnTo>
                  <a:lnTo>
                    <a:pt x="764" y="738"/>
                  </a:lnTo>
                  <a:lnTo>
                    <a:pt x="867" y="678"/>
                  </a:lnTo>
                  <a:lnTo>
                    <a:pt x="978" y="626"/>
                  </a:lnTo>
                  <a:lnTo>
                    <a:pt x="995" y="621"/>
                  </a:lnTo>
                  <a:lnTo>
                    <a:pt x="968" y="0"/>
                  </a:lnTo>
                  <a:close/>
                </a:path>
              </a:pathLst>
            </a:custGeom>
            <a:solidFill>
              <a:srgbClr val="111B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44" name="Freeform 109"/>
            <p:cNvSpPr>
              <a:spLocks/>
            </p:cNvSpPr>
            <p:nvPr/>
          </p:nvSpPr>
          <p:spPr bwMode="auto">
            <a:xfrm>
              <a:off x="4730750" y="2605088"/>
              <a:ext cx="177800" cy="180975"/>
            </a:xfrm>
            <a:custGeom>
              <a:avLst/>
              <a:gdLst>
                <a:gd name="T0" fmla="*/ 93 w 451"/>
                <a:gd name="T1" fmla="*/ 255 h 457"/>
                <a:gd name="T2" fmla="*/ 48 w 451"/>
                <a:gd name="T3" fmla="*/ 304 h 457"/>
                <a:gd name="T4" fmla="*/ 0 w 451"/>
                <a:gd name="T5" fmla="*/ 356 h 457"/>
                <a:gd name="T6" fmla="*/ 27 w 451"/>
                <a:gd name="T7" fmla="*/ 379 h 457"/>
                <a:gd name="T8" fmla="*/ 81 w 451"/>
                <a:gd name="T9" fmla="*/ 434 h 457"/>
                <a:gd name="T10" fmla="*/ 107 w 451"/>
                <a:gd name="T11" fmla="*/ 457 h 457"/>
                <a:gd name="T12" fmla="*/ 146 w 451"/>
                <a:gd name="T13" fmla="*/ 423 h 457"/>
                <a:gd name="T14" fmla="*/ 207 w 451"/>
                <a:gd name="T15" fmla="*/ 373 h 457"/>
                <a:gd name="T16" fmla="*/ 240 w 451"/>
                <a:gd name="T17" fmla="*/ 360 h 457"/>
                <a:gd name="T18" fmla="*/ 262 w 451"/>
                <a:gd name="T19" fmla="*/ 356 h 457"/>
                <a:gd name="T20" fmla="*/ 273 w 451"/>
                <a:gd name="T21" fmla="*/ 357 h 457"/>
                <a:gd name="T22" fmla="*/ 281 w 451"/>
                <a:gd name="T23" fmla="*/ 360 h 457"/>
                <a:gd name="T24" fmla="*/ 307 w 451"/>
                <a:gd name="T25" fmla="*/ 356 h 457"/>
                <a:gd name="T26" fmla="*/ 347 w 451"/>
                <a:gd name="T27" fmla="*/ 339 h 457"/>
                <a:gd name="T28" fmla="*/ 407 w 451"/>
                <a:gd name="T29" fmla="*/ 304 h 457"/>
                <a:gd name="T30" fmla="*/ 444 w 451"/>
                <a:gd name="T31" fmla="*/ 277 h 457"/>
                <a:gd name="T32" fmla="*/ 451 w 451"/>
                <a:gd name="T33" fmla="*/ 245 h 457"/>
                <a:gd name="T34" fmla="*/ 448 w 451"/>
                <a:gd name="T35" fmla="*/ 169 h 457"/>
                <a:gd name="T36" fmla="*/ 433 w 451"/>
                <a:gd name="T37" fmla="*/ 92 h 457"/>
                <a:gd name="T38" fmla="*/ 411 w 451"/>
                <a:gd name="T39" fmla="*/ 28 h 457"/>
                <a:gd name="T40" fmla="*/ 399 w 451"/>
                <a:gd name="T41" fmla="*/ 9 h 457"/>
                <a:gd name="T42" fmla="*/ 395 w 451"/>
                <a:gd name="T43" fmla="*/ 3 h 457"/>
                <a:gd name="T44" fmla="*/ 377 w 451"/>
                <a:gd name="T45" fmla="*/ 0 h 457"/>
                <a:gd name="T46" fmla="*/ 335 w 451"/>
                <a:gd name="T47" fmla="*/ 5 h 457"/>
                <a:gd name="T48" fmla="*/ 271 w 451"/>
                <a:gd name="T49" fmla="*/ 28 h 457"/>
                <a:gd name="T50" fmla="*/ 218 w 451"/>
                <a:gd name="T51" fmla="*/ 55 h 457"/>
                <a:gd name="T52" fmla="*/ 207 w 451"/>
                <a:gd name="T53" fmla="*/ 68 h 457"/>
                <a:gd name="T54" fmla="*/ 93 w 451"/>
                <a:gd name="T55" fmla="*/ 255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51" h="457">
                  <a:moveTo>
                    <a:pt x="93" y="255"/>
                  </a:moveTo>
                  <a:lnTo>
                    <a:pt x="48" y="304"/>
                  </a:lnTo>
                  <a:lnTo>
                    <a:pt x="0" y="356"/>
                  </a:lnTo>
                  <a:lnTo>
                    <a:pt x="27" y="379"/>
                  </a:lnTo>
                  <a:lnTo>
                    <a:pt x="81" y="434"/>
                  </a:lnTo>
                  <a:lnTo>
                    <a:pt x="107" y="457"/>
                  </a:lnTo>
                  <a:lnTo>
                    <a:pt x="146" y="423"/>
                  </a:lnTo>
                  <a:lnTo>
                    <a:pt x="207" y="373"/>
                  </a:lnTo>
                  <a:lnTo>
                    <a:pt x="240" y="360"/>
                  </a:lnTo>
                  <a:lnTo>
                    <a:pt x="262" y="356"/>
                  </a:lnTo>
                  <a:lnTo>
                    <a:pt x="273" y="357"/>
                  </a:lnTo>
                  <a:lnTo>
                    <a:pt x="281" y="360"/>
                  </a:lnTo>
                  <a:lnTo>
                    <a:pt x="307" y="356"/>
                  </a:lnTo>
                  <a:lnTo>
                    <a:pt x="347" y="339"/>
                  </a:lnTo>
                  <a:lnTo>
                    <a:pt x="407" y="304"/>
                  </a:lnTo>
                  <a:lnTo>
                    <a:pt x="444" y="277"/>
                  </a:lnTo>
                  <a:lnTo>
                    <a:pt x="451" y="245"/>
                  </a:lnTo>
                  <a:lnTo>
                    <a:pt x="448" y="169"/>
                  </a:lnTo>
                  <a:lnTo>
                    <a:pt x="433" y="92"/>
                  </a:lnTo>
                  <a:lnTo>
                    <a:pt x="411" y="28"/>
                  </a:lnTo>
                  <a:lnTo>
                    <a:pt x="399" y="9"/>
                  </a:lnTo>
                  <a:lnTo>
                    <a:pt x="395" y="3"/>
                  </a:lnTo>
                  <a:lnTo>
                    <a:pt x="377" y="0"/>
                  </a:lnTo>
                  <a:lnTo>
                    <a:pt x="335" y="5"/>
                  </a:lnTo>
                  <a:lnTo>
                    <a:pt x="271" y="28"/>
                  </a:lnTo>
                  <a:lnTo>
                    <a:pt x="218" y="55"/>
                  </a:lnTo>
                  <a:lnTo>
                    <a:pt x="207" y="68"/>
                  </a:lnTo>
                  <a:lnTo>
                    <a:pt x="93" y="255"/>
                  </a:lnTo>
                  <a:close/>
                </a:path>
              </a:pathLst>
            </a:custGeom>
            <a:solidFill>
              <a:srgbClr val="D9AA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45" name="Freeform 110"/>
            <p:cNvSpPr>
              <a:spLocks/>
            </p:cNvSpPr>
            <p:nvPr/>
          </p:nvSpPr>
          <p:spPr bwMode="auto">
            <a:xfrm>
              <a:off x="4751388" y="2595563"/>
              <a:ext cx="112713" cy="139700"/>
            </a:xfrm>
            <a:custGeom>
              <a:avLst/>
              <a:gdLst>
                <a:gd name="T0" fmla="*/ 0 w 286"/>
                <a:gd name="T1" fmla="*/ 350 h 350"/>
                <a:gd name="T2" fmla="*/ 7 w 286"/>
                <a:gd name="T3" fmla="*/ 325 h 350"/>
                <a:gd name="T4" fmla="*/ 18 w 286"/>
                <a:gd name="T5" fmla="*/ 272 h 350"/>
                <a:gd name="T6" fmla="*/ 27 w 286"/>
                <a:gd name="T7" fmla="*/ 186 h 350"/>
                <a:gd name="T8" fmla="*/ 35 w 286"/>
                <a:gd name="T9" fmla="*/ 134 h 350"/>
                <a:gd name="T10" fmla="*/ 42 w 286"/>
                <a:gd name="T11" fmla="*/ 86 h 350"/>
                <a:gd name="T12" fmla="*/ 54 w 286"/>
                <a:gd name="T13" fmla="*/ 63 h 350"/>
                <a:gd name="T14" fmla="*/ 76 w 286"/>
                <a:gd name="T15" fmla="*/ 55 h 350"/>
                <a:gd name="T16" fmla="*/ 96 w 286"/>
                <a:gd name="T17" fmla="*/ 49 h 350"/>
                <a:gd name="T18" fmla="*/ 119 w 286"/>
                <a:gd name="T19" fmla="*/ 44 h 350"/>
                <a:gd name="T20" fmla="*/ 171 w 286"/>
                <a:gd name="T21" fmla="*/ 40 h 350"/>
                <a:gd name="T22" fmla="*/ 193 w 286"/>
                <a:gd name="T23" fmla="*/ 35 h 350"/>
                <a:gd name="T24" fmla="*/ 269 w 286"/>
                <a:gd name="T25" fmla="*/ 3 h 350"/>
                <a:gd name="T26" fmla="*/ 283 w 286"/>
                <a:gd name="T27" fmla="*/ 0 h 350"/>
                <a:gd name="T28" fmla="*/ 286 w 286"/>
                <a:gd name="T29" fmla="*/ 5 h 350"/>
                <a:gd name="T30" fmla="*/ 285 w 286"/>
                <a:gd name="T31" fmla="*/ 19 h 350"/>
                <a:gd name="T32" fmla="*/ 274 w 286"/>
                <a:gd name="T33" fmla="*/ 41 h 350"/>
                <a:gd name="T34" fmla="*/ 250 w 286"/>
                <a:gd name="T35" fmla="*/ 68 h 350"/>
                <a:gd name="T36" fmla="*/ 223 w 286"/>
                <a:gd name="T37" fmla="*/ 85 h 350"/>
                <a:gd name="T38" fmla="*/ 213 w 286"/>
                <a:gd name="T39" fmla="*/ 86 h 350"/>
                <a:gd name="T40" fmla="*/ 202 w 286"/>
                <a:gd name="T41" fmla="*/ 92 h 350"/>
                <a:gd name="T42" fmla="*/ 159 w 286"/>
                <a:gd name="T43" fmla="*/ 112 h 350"/>
                <a:gd name="T44" fmla="*/ 137 w 286"/>
                <a:gd name="T45" fmla="*/ 132 h 350"/>
                <a:gd name="T46" fmla="*/ 133 w 286"/>
                <a:gd name="T47" fmla="*/ 143 h 350"/>
                <a:gd name="T48" fmla="*/ 134 w 286"/>
                <a:gd name="T49" fmla="*/ 185 h 350"/>
                <a:gd name="T50" fmla="*/ 143 w 286"/>
                <a:gd name="T51" fmla="*/ 226 h 350"/>
                <a:gd name="T52" fmla="*/ 143 w 286"/>
                <a:gd name="T53" fmla="*/ 246 h 350"/>
                <a:gd name="T54" fmla="*/ 132 w 286"/>
                <a:gd name="T55" fmla="*/ 277 h 350"/>
                <a:gd name="T56" fmla="*/ 98 w 286"/>
                <a:gd name="T57" fmla="*/ 309 h 350"/>
                <a:gd name="T58" fmla="*/ 71 w 286"/>
                <a:gd name="T59" fmla="*/ 326 h 350"/>
                <a:gd name="T60" fmla="*/ 0 w 286"/>
                <a:gd name="T61" fmla="*/ 350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86" h="350">
                  <a:moveTo>
                    <a:pt x="0" y="350"/>
                  </a:moveTo>
                  <a:lnTo>
                    <a:pt x="7" y="325"/>
                  </a:lnTo>
                  <a:lnTo>
                    <a:pt x="18" y="272"/>
                  </a:lnTo>
                  <a:lnTo>
                    <a:pt x="27" y="186"/>
                  </a:lnTo>
                  <a:lnTo>
                    <a:pt x="35" y="134"/>
                  </a:lnTo>
                  <a:lnTo>
                    <a:pt x="42" y="86"/>
                  </a:lnTo>
                  <a:lnTo>
                    <a:pt x="54" y="63"/>
                  </a:lnTo>
                  <a:lnTo>
                    <a:pt x="76" y="55"/>
                  </a:lnTo>
                  <a:lnTo>
                    <a:pt x="96" y="49"/>
                  </a:lnTo>
                  <a:lnTo>
                    <a:pt x="119" y="44"/>
                  </a:lnTo>
                  <a:lnTo>
                    <a:pt x="171" y="40"/>
                  </a:lnTo>
                  <a:lnTo>
                    <a:pt x="193" y="35"/>
                  </a:lnTo>
                  <a:lnTo>
                    <a:pt x="269" y="3"/>
                  </a:lnTo>
                  <a:lnTo>
                    <a:pt x="283" y="0"/>
                  </a:lnTo>
                  <a:lnTo>
                    <a:pt x="286" y="5"/>
                  </a:lnTo>
                  <a:lnTo>
                    <a:pt x="285" y="19"/>
                  </a:lnTo>
                  <a:lnTo>
                    <a:pt x="274" y="41"/>
                  </a:lnTo>
                  <a:lnTo>
                    <a:pt x="250" y="68"/>
                  </a:lnTo>
                  <a:lnTo>
                    <a:pt x="223" y="85"/>
                  </a:lnTo>
                  <a:lnTo>
                    <a:pt x="213" y="86"/>
                  </a:lnTo>
                  <a:lnTo>
                    <a:pt x="202" y="92"/>
                  </a:lnTo>
                  <a:lnTo>
                    <a:pt x="159" y="112"/>
                  </a:lnTo>
                  <a:lnTo>
                    <a:pt x="137" y="132"/>
                  </a:lnTo>
                  <a:lnTo>
                    <a:pt x="133" y="143"/>
                  </a:lnTo>
                  <a:lnTo>
                    <a:pt x="134" y="185"/>
                  </a:lnTo>
                  <a:lnTo>
                    <a:pt x="143" y="226"/>
                  </a:lnTo>
                  <a:lnTo>
                    <a:pt x="143" y="246"/>
                  </a:lnTo>
                  <a:lnTo>
                    <a:pt x="132" y="277"/>
                  </a:lnTo>
                  <a:lnTo>
                    <a:pt x="98" y="309"/>
                  </a:lnTo>
                  <a:lnTo>
                    <a:pt x="71" y="326"/>
                  </a:lnTo>
                  <a:lnTo>
                    <a:pt x="0" y="350"/>
                  </a:lnTo>
                  <a:close/>
                </a:path>
              </a:pathLst>
            </a:custGeom>
            <a:solidFill>
              <a:srgbClr val="E0BB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46" name="Freeform 111"/>
            <p:cNvSpPr>
              <a:spLocks/>
            </p:cNvSpPr>
            <p:nvPr/>
          </p:nvSpPr>
          <p:spPr bwMode="auto">
            <a:xfrm>
              <a:off x="4814888" y="2159000"/>
              <a:ext cx="615950" cy="503238"/>
            </a:xfrm>
            <a:custGeom>
              <a:avLst/>
              <a:gdLst>
                <a:gd name="T0" fmla="*/ 41 w 1549"/>
                <a:gd name="T1" fmla="*/ 1269 h 1269"/>
                <a:gd name="T2" fmla="*/ 0 w 1549"/>
                <a:gd name="T3" fmla="*/ 1218 h 1269"/>
                <a:gd name="T4" fmla="*/ 1529 w 1549"/>
                <a:gd name="T5" fmla="*/ 0 h 1269"/>
                <a:gd name="T6" fmla="*/ 1549 w 1549"/>
                <a:gd name="T7" fmla="*/ 26 h 1269"/>
                <a:gd name="T8" fmla="*/ 41 w 1549"/>
                <a:gd name="T9" fmla="*/ 1269 h 1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9" h="1269">
                  <a:moveTo>
                    <a:pt x="41" y="1269"/>
                  </a:moveTo>
                  <a:lnTo>
                    <a:pt x="0" y="1218"/>
                  </a:lnTo>
                  <a:lnTo>
                    <a:pt x="1529" y="0"/>
                  </a:lnTo>
                  <a:lnTo>
                    <a:pt x="1549" y="26"/>
                  </a:lnTo>
                  <a:lnTo>
                    <a:pt x="41" y="126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47" name="Freeform 112"/>
            <p:cNvSpPr>
              <a:spLocks/>
            </p:cNvSpPr>
            <p:nvPr/>
          </p:nvSpPr>
          <p:spPr bwMode="auto">
            <a:xfrm>
              <a:off x="4851400" y="2605088"/>
              <a:ext cx="57150" cy="133350"/>
            </a:xfrm>
            <a:custGeom>
              <a:avLst/>
              <a:gdLst>
                <a:gd name="T0" fmla="*/ 92 w 144"/>
                <a:gd name="T1" fmla="*/ 9 h 334"/>
                <a:gd name="T2" fmla="*/ 87 w 144"/>
                <a:gd name="T3" fmla="*/ 2 h 334"/>
                <a:gd name="T4" fmla="*/ 61 w 144"/>
                <a:gd name="T5" fmla="*/ 0 h 334"/>
                <a:gd name="T6" fmla="*/ 44 w 144"/>
                <a:gd name="T7" fmla="*/ 2 h 334"/>
                <a:gd name="T8" fmla="*/ 28 w 144"/>
                <a:gd name="T9" fmla="*/ 15 h 334"/>
                <a:gd name="T10" fmla="*/ 9 w 144"/>
                <a:gd name="T11" fmla="*/ 46 h 334"/>
                <a:gd name="T12" fmla="*/ 1 w 144"/>
                <a:gd name="T13" fmla="*/ 81 h 334"/>
                <a:gd name="T14" fmla="*/ 0 w 144"/>
                <a:gd name="T15" fmla="*/ 121 h 334"/>
                <a:gd name="T16" fmla="*/ 8 w 144"/>
                <a:gd name="T17" fmla="*/ 185 h 334"/>
                <a:gd name="T18" fmla="*/ 22 w 144"/>
                <a:gd name="T19" fmla="*/ 268 h 334"/>
                <a:gd name="T20" fmla="*/ 25 w 144"/>
                <a:gd name="T21" fmla="*/ 305 h 334"/>
                <a:gd name="T22" fmla="*/ 26 w 144"/>
                <a:gd name="T23" fmla="*/ 317 h 334"/>
                <a:gd name="T24" fmla="*/ 40 w 144"/>
                <a:gd name="T25" fmla="*/ 330 h 334"/>
                <a:gd name="T26" fmla="*/ 51 w 144"/>
                <a:gd name="T27" fmla="*/ 334 h 334"/>
                <a:gd name="T28" fmla="*/ 88 w 144"/>
                <a:gd name="T29" fmla="*/ 312 h 334"/>
                <a:gd name="T30" fmla="*/ 137 w 144"/>
                <a:gd name="T31" fmla="*/ 277 h 334"/>
                <a:gd name="T32" fmla="*/ 144 w 144"/>
                <a:gd name="T33" fmla="*/ 245 h 334"/>
                <a:gd name="T34" fmla="*/ 141 w 144"/>
                <a:gd name="T35" fmla="*/ 169 h 334"/>
                <a:gd name="T36" fmla="*/ 126 w 144"/>
                <a:gd name="T37" fmla="*/ 92 h 334"/>
                <a:gd name="T38" fmla="*/ 104 w 144"/>
                <a:gd name="T39" fmla="*/ 28 h 334"/>
                <a:gd name="T40" fmla="*/ 92 w 144"/>
                <a:gd name="T41" fmla="*/ 9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44" h="334">
                  <a:moveTo>
                    <a:pt x="92" y="9"/>
                  </a:moveTo>
                  <a:lnTo>
                    <a:pt x="87" y="2"/>
                  </a:lnTo>
                  <a:lnTo>
                    <a:pt x="61" y="0"/>
                  </a:lnTo>
                  <a:lnTo>
                    <a:pt x="44" y="2"/>
                  </a:lnTo>
                  <a:lnTo>
                    <a:pt x="28" y="15"/>
                  </a:lnTo>
                  <a:lnTo>
                    <a:pt x="9" y="46"/>
                  </a:lnTo>
                  <a:lnTo>
                    <a:pt x="1" y="81"/>
                  </a:lnTo>
                  <a:lnTo>
                    <a:pt x="0" y="121"/>
                  </a:lnTo>
                  <a:lnTo>
                    <a:pt x="8" y="185"/>
                  </a:lnTo>
                  <a:lnTo>
                    <a:pt x="22" y="268"/>
                  </a:lnTo>
                  <a:lnTo>
                    <a:pt x="25" y="305"/>
                  </a:lnTo>
                  <a:lnTo>
                    <a:pt x="26" y="317"/>
                  </a:lnTo>
                  <a:lnTo>
                    <a:pt x="40" y="330"/>
                  </a:lnTo>
                  <a:lnTo>
                    <a:pt x="51" y="334"/>
                  </a:lnTo>
                  <a:lnTo>
                    <a:pt x="88" y="312"/>
                  </a:lnTo>
                  <a:lnTo>
                    <a:pt x="137" y="277"/>
                  </a:lnTo>
                  <a:lnTo>
                    <a:pt x="144" y="245"/>
                  </a:lnTo>
                  <a:lnTo>
                    <a:pt x="141" y="169"/>
                  </a:lnTo>
                  <a:lnTo>
                    <a:pt x="126" y="92"/>
                  </a:lnTo>
                  <a:lnTo>
                    <a:pt x="104" y="28"/>
                  </a:lnTo>
                  <a:lnTo>
                    <a:pt x="92" y="9"/>
                  </a:lnTo>
                  <a:close/>
                </a:path>
              </a:pathLst>
            </a:custGeom>
            <a:solidFill>
              <a:srgbClr val="DDB3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48" name="Freeform 113"/>
            <p:cNvSpPr>
              <a:spLocks/>
            </p:cNvSpPr>
            <p:nvPr/>
          </p:nvSpPr>
          <p:spPr bwMode="auto">
            <a:xfrm>
              <a:off x="4703763" y="2698750"/>
              <a:ext cx="111125" cy="122238"/>
            </a:xfrm>
            <a:custGeom>
              <a:avLst/>
              <a:gdLst>
                <a:gd name="T0" fmla="*/ 0 w 281"/>
                <a:gd name="T1" fmla="*/ 146 h 308"/>
                <a:gd name="T2" fmla="*/ 135 w 281"/>
                <a:gd name="T3" fmla="*/ 0 h 308"/>
                <a:gd name="T4" fmla="*/ 281 w 281"/>
                <a:gd name="T5" fmla="*/ 157 h 308"/>
                <a:gd name="T6" fmla="*/ 135 w 281"/>
                <a:gd name="T7" fmla="*/ 308 h 308"/>
                <a:gd name="T8" fmla="*/ 0 w 281"/>
                <a:gd name="T9" fmla="*/ 146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1" h="308">
                  <a:moveTo>
                    <a:pt x="0" y="146"/>
                  </a:moveTo>
                  <a:lnTo>
                    <a:pt x="135" y="0"/>
                  </a:lnTo>
                  <a:lnTo>
                    <a:pt x="281" y="157"/>
                  </a:lnTo>
                  <a:lnTo>
                    <a:pt x="135" y="308"/>
                  </a:lnTo>
                  <a:lnTo>
                    <a:pt x="0" y="146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49" name="Freeform 114"/>
            <p:cNvSpPr>
              <a:spLocks/>
            </p:cNvSpPr>
            <p:nvPr/>
          </p:nvSpPr>
          <p:spPr bwMode="auto">
            <a:xfrm>
              <a:off x="4025900" y="2619375"/>
              <a:ext cx="766763" cy="450850"/>
            </a:xfrm>
            <a:custGeom>
              <a:avLst/>
              <a:gdLst>
                <a:gd name="T0" fmla="*/ 11 w 1933"/>
                <a:gd name="T1" fmla="*/ 0 h 1138"/>
                <a:gd name="T2" fmla="*/ 24 w 1933"/>
                <a:gd name="T3" fmla="*/ 16 h 1138"/>
                <a:gd name="T4" fmla="*/ 122 w 1933"/>
                <a:gd name="T5" fmla="*/ 129 h 1138"/>
                <a:gd name="T6" fmla="*/ 223 w 1933"/>
                <a:gd name="T7" fmla="*/ 233 h 1138"/>
                <a:gd name="T8" fmla="*/ 348 w 1933"/>
                <a:gd name="T9" fmla="*/ 350 h 1138"/>
                <a:gd name="T10" fmla="*/ 493 w 1933"/>
                <a:gd name="T11" fmla="*/ 469 h 1138"/>
                <a:gd name="T12" fmla="*/ 655 w 1933"/>
                <a:gd name="T13" fmla="*/ 579 h 1138"/>
                <a:gd name="T14" fmla="*/ 785 w 1933"/>
                <a:gd name="T15" fmla="*/ 648 h 1138"/>
                <a:gd name="T16" fmla="*/ 873 w 1933"/>
                <a:gd name="T17" fmla="*/ 687 h 1138"/>
                <a:gd name="T18" fmla="*/ 918 w 1933"/>
                <a:gd name="T19" fmla="*/ 702 h 1138"/>
                <a:gd name="T20" fmla="*/ 949 w 1933"/>
                <a:gd name="T21" fmla="*/ 711 h 1138"/>
                <a:gd name="T22" fmla="*/ 1014 w 1933"/>
                <a:gd name="T23" fmla="*/ 716 h 1138"/>
                <a:gd name="T24" fmla="*/ 1081 w 1933"/>
                <a:gd name="T25" fmla="*/ 710 h 1138"/>
                <a:gd name="T26" fmla="*/ 1151 w 1933"/>
                <a:gd name="T27" fmla="*/ 690 h 1138"/>
                <a:gd name="T28" fmla="*/ 1221 w 1933"/>
                <a:gd name="T29" fmla="*/ 662 h 1138"/>
                <a:gd name="T30" fmla="*/ 1293 w 1933"/>
                <a:gd name="T31" fmla="*/ 627 h 1138"/>
                <a:gd name="T32" fmla="*/ 1396 w 1933"/>
                <a:gd name="T33" fmla="*/ 563 h 1138"/>
                <a:gd name="T34" fmla="*/ 1523 w 1933"/>
                <a:gd name="T35" fmla="*/ 469 h 1138"/>
                <a:gd name="T36" fmla="*/ 1631 w 1933"/>
                <a:gd name="T37" fmla="*/ 375 h 1138"/>
                <a:gd name="T38" fmla="*/ 1744 w 1933"/>
                <a:gd name="T39" fmla="*/ 267 h 1138"/>
                <a:gd name="T40" fmla="*/ 1761 w 1933"/>
                <a:gd name="T41" fmla="*/ 248 h 1138"/>
                <a:gd name="T42" fmla="*/ 1933 w 1933"/>
                <a:gd name="T43" fmla="*/ 443 h 1138"/>
                <a:gd name="T44" fmla="*/ 1915 w 1933"/>
                <a:gd name="T45" fmla="*/ 466 h 1138"/>
                <a:gd name="T46" fmla="*/ 1785 w 1933"/>
                <a:gd name="T47" fmla="*/ 611 h 1138"/>
                <a:gd name="T48" fmla="*/ 1657 w 1933"/>
                <a:gd name="T49" fmla="*/ 738 h 1138"/>
                <a:gd name="T50" fmla="*/ 1504 w 1933"/>
                <a:gd name="T51" fmla="*/ 872 h 1138"/>
                <a:gd name="T52" fmla="*/ 1376 w 1933"/>
                <a:gd name="T53" fmla="*/ 965 h 1138"/>
                <a:gd name="T54" fmla="*/ 1286 w 1933"/>
                <a:gd name="T55" fmla="*/ 1021 h 1138"/>
                <a:gd name="T56" fmla="*/ 1195 w 1933"/>
                <a:gd name="T57" fmla="*/ 1068 h 1138"/>
                <a:gd name="T58" fmla="*/ 1103 w 1933"/>
                <a:gd name="T59" fmla="*/ 1104 h 1138"/>
                <a:gd name="T60" fmla="*/ 1011 w 1933"/>
                <a:gd name="T61" fmla="*/ 1129 h 1138"/>
                <a:gd name="T62" fmla="*/ 919 w 1933"/>
                <a:gd name="T63" fmla="*/ 1138 h 1138"/>
                <a:gd name="T64" fmla="*/ 875 w 1933"/>
                <a:gd name="T65" fmla="*/ 1135 h 1138"/>
                <a:gd name="T66" fmla="*/ 830 w 1933"/>
                <a:gd name="T67" fmla="*/ 1130 h 1138"/>
                <a:gd name="T68" fmla="*/ 743 w 1933"/>
                <a:gd name="T69" fmla="*/ 1113 h 1138"/>
                <a:gd name="T70" fmla="*/ 659 w 1933"/>
                <a:gd name="T71" fmla="*/ 1087 h 1138"/>
                <a:gd name="T72" fmla="*/ 577 w 1933"/>
                <a:gd name="T73" fmla="*/ 1055 h 1138"/>
                <a:gd name="T74" fmla="*/ 461 w 1933"/>
                <a:gd name="T75" fmla="*/ 998 h 1138"/>
                <a:gd name="T76" fmla="*/ 321 w 1933"/>
                <a:gd name="T77" fmla="*/ 911 h 1138"/>
                <a:gd name="T78" fmla="*/ 201 w 1933"/>
                <a:gd name="T79" fmla="*/ 819 h 1138"/>
                <a:gd name="T80" fmla="*/ 105 w 1933"/>
                <a:gd name="T81" fmla="*/ 736 h 1138"/>
                <a:gd name="T82" fmla="*/ 12 w 1933"/>
                <a:gd name="T83" fmla="*/ 641 h 1138"/>
                <a:gd name="T84" fmla="*/ 0 w 1933"/>
                <a:gd name="T85" fmla="*/ 627 h 1138"/>
                <a:gd name="T86" fmla="*/ 11 w 1933"/>
                <a:gd name="T87" fmla="*/ 0 h 1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933" h="1138">
                  <a:moveTo>
                    <a:pt x="11" y="0"/>
                  </a:moveTo>
                  <a:lnTo>
                    <a:pt x="24" y="16"/>
                  </a:lnTo>
                  <a:lnTo>
                    <a:pt x="122" y="129"/>
                  </a:lnTo>
                  <a:lnTo>
                    <a:pt x="223" y="233"/>
                  </a:lnTo>
                  <a:lnTo>
                    <a:pt x="348" y="350"/>
                  </a:lnTo>
                  <a:lnTo>
                    <a:pt x="493" y="469"/>
                  </a:lnTo>
                  <a:lnTo>
                    <a:pt x="655" y="579"/>
                  </a:lnTo>
                  <a:lnTo>
                    <a:pt x="785" y="648"/>
                  </a:lnTo>
                  <a:lnTo>
                    <a:pt x="873" y="687"/>
                  </a:lnTo>
                  <a:lnTo>
                    <a:pt x="918" y="702"/>
                  </a:lnTo>
                  <a:lnTo>
                    <a:pt x="949" y="711"/>
                  </a:lnTo>
                  <a:lnTo>
                    <a:pt x="1014" y="716"/>
                  </a:lnTo>
                  <a:lnTo>
                    <a:pt x="1081" y="710"/>
                  </a:lnTo>
                  <a:lnTo>
                    <a:pt x="1151" y="690"/>
                  </a:lnTo>
                  <a:lnTo>
                    <a:pt x="1221" y="662"/>
                  </a:lnTo>
                  <a:lnTo>
                    <a:pt x="1293" y="627"/>
                  </a:lnTo>
                  <a:lnTo>
                    <a:pt x="1396" y="563"/>
                  </a:lnTo>
                  <a:lnTo>
                    <a:pt x="1523" y="469"/>
                  </a:lnTo>
                  <a:lnTo>
                    <a:pt x="1631" y="375"/>
                  </a:lnTo>
                  <a:lnTo>
                    <a:pt x="1744" y="267"/>
                  </a:lnTo>
                  <a:lnTo>
                    <a:pt x="1761" y="248"/>
                  </a:lnTo>
                  <a:lnTo>
                    <a:pt x="1933" y="443"/>
                  </a:lnTo>
                  <a:lnTo>
                    <a:pt x="1915" y="466"/>
                  </a:lnTo>
                  <a:lnTo>
                    <a:pt x="1785" y="611"/>
                  </a:lnTo>
                  <a:lnTo>
                    <a:pt x="1657" y="738"/>
                  </a:lnTo>
                  <a:lnTo>
                    <a:pt x="1504" y="872"/>
                  </a:lnTo>
                  <a:lnTo>
                    <a:pt x="1376" y="965"/>
                  </a:lnTo>
                  <a:lnTo>
                    <a:pt x="1286" y="1021"/>
                  </a:lnTo>
                  <a:lnTo>
                    <a:pt x="1195" y="1068"/>
                  </a:lnTo>
                  <a:lnTo>
                    <a:pt x="1103" y="1104"/>
                  </a:lnTo>
                  <a:lnTo>
                    <a:pt x="1011" y="1129"/>
                  </a:lnTo>
                  <a:lnTo>
                    <a:pt x="919" y="1138"/>
                  </a:lnTo>
                  <a:lnTo>
                    <a:pt x="875" y="1135"/>
                  </a:lnTo>
                  <a:lnTo>
                    <a:pt x="830" y="1130"/>
                  </a:lnTo>
                  <a:lnTo>
                    <a:pt x="743" y="1113"/>
                  </a:lnTo>
                  <a:lnTo>
                    <a:pt x="659" y="1087"/>
                  </a:lnTo>
                  <a:lnTo>
                    <a:pt x="577" y="1055"/>
                  </a:lnTo>
                  <a:lnTo>
                    <a:pt x="461" y="998"/>
                  </a:lnTo>
                  <a:lnTo>
                    <a:pt x="321" y="911"/>
                  </a:lnTo>
                  <a:lnTo>
                    <a:pt x="201" y="819"/>
                  </a:lnTo>
                  <a:lnTo>
                    <a:pt x="105" y="736"/>
                  </a:lnTo>
                  <a:lnTo>
                    <a:pt x="12" y="641"/>
                  </a:lnTo>
                  <a:lnTo>
                    <a:pt x="0" y="627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111B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50" name="Freeform 115"/>
            <p:cNvSpPr>
              <a:spLocks/>
            </p:cNvSpPr>
            <p:nvPr/>
          </p:nvSpPr>
          <p:spPr bwMode="auto">
            <a:xfrm>
              <a:off x="3421063" y="1746250"/>
              <a:ext cx="490538" cy="657225"/>
            </a:xfrm>
            <a:custGeom>
              <a:avLst/>
              <a:gdLst>
                <a:gd name="T0" fmla="*/ 1222 w 1238"/>
                <a:gd name="T1" fmla="*/ 695 h 1657"/>
                <a:gd name="T2" fmla="*/ 1191 w 1238"/>
                <a:gd name="T3" fmla="*/ 657 h 1657"/>
                <a:gd name="T4" fmla="*/ 1160 w 1238"/>
                <a:gd name="T5" fmla="*/ 656 h 1657"/>
                <a:gd name="T6" fmla="*/ 1160 w 1238"/>
                <a:gd name="T7" fmla="*/ 634 h 1657"/>
                <a:gd name="T8" fmla="*/ 1137 w 1238"/>
                <a:gd name="T9" fmla="*/ 404 h 1657"/>
                <a:gd name="T10" fmla="*/ 1084 w 1238"/>
                <a:gd name="T11" fmla="*/ 258 h 1657"/>
                <a:gd name="T12" fmla="*/ 1021 w 1238"/>
                <a:gd name="T13" fmla="*/ 166 h 1657"/>
                <a:gd name="T14" fmla="*/ 881 w 1238"/>
                <a:gd name="T15" fmla="*/ 55 h 1657"/>
                <a:gd name="T16" fmla="*/ 682 w 1238"/>
                <a:gd name="T17" fmla="*/ 3 h 1657"/>
                <a:gd name="T18" fmla="*/ 573 w 1238"/>
                <a:gd name="T19" fmla="*/ 3 h 1657"/>
                <a:gd name="T20" fmla="*/ 373 w 1238"/>
                <a:gd name="T21" fmla="*/ 55 h 1657"/>
                <a:gd name="T22" fmla="*/ 233 w 1238"/>
                <a:gd name="T23" fmla="*/ 166 h 1657"/>
                <a:gd name="T24" fmla="*/ 171 w 1238"/>
                <a:gd name="T25" fmla="*/ 258 h 1657"/>
                <a:gd name="T26" fmla="*/ 118 w 1238"/>
                <a:gd name="T27" fmla="*/ 404 h 1657"/>
                <a:gd name="T28" fmla="*/ 95 w 1238"/>
                <a:gd name="T29" fmla="*/ 634 h 1657"/>
                <a:gd name="T30" fmla="*/ 95 w 1238"/>
                <a:gd name="T31" fmla="*/ 670 h 1657"/>
                <a:gd name="T32" fmla="*/ 57 w 1238"/>
                <a:gd name="T33" fmla="*/ 653 h 1657"/>
                <a:gd name="T34" fmla="*/ 16 w 1238"/>
                <a:gd name="T35" fmla="*/ 692 h 1657"/>
                <a:gd name="T36" fmla="*/ 4 w 1238"/>
                <a:gd name="T37" fmla="*/ 727 h 1657"/>
                <a:gd name="T38" fmla="*/ 8 w 1238"/>
                <a:gd name="T39" fmla="*/ 835 h 1657"/>
                <a:gd name="T40" fmla="*/ 27 w 1238"/>
                <a:gd name="T41" fmla="*/ 906 h 1657"/>
                <a:gd name="T42" fmla="*/ 74 w 1238"/>
                <a:gd name="T43" fmla="*/ 972 h 1657"/>
                <a:gd name="T44" fmla="*/ 99 w 1238"/>
                <a:gd name="T45" fmla="*/ 983 h 1657"/>
                <a:gd name="T46" fmla="*/ 135 w 1238"/>
                <a:gd name="T47" fmla="*/ 983 h 1657"/>
                <a:gd name="T48" fmla="*/ 192 w 1238"/>
                <a:gd name="T49" fmla="*/ 1177 h 1657"/>
                <a:gd name="T50" fmla="*/ 297 w 1238"/>
                <a:gd name="T51" fmla="*/ 1404 h 1657"/>
                <a:gd name="T52" fmla="*/ 432 w 1238"/>
                <a:gd name="T53" fmla="*/ 1572 h 1657"/>
                <a:gd name="T54" fmla="*/ 567 w 1238"/>
                <a:gd name="T55" fmla="*/ 1649 h 1657"/>
                <a:gd name="T56" fmla="*/ 627 w 1238"/>
                <a:gd name="T57" fmla="*/ 1657 h 1657"/>
                <a:gd name="T58" fmla="*/ 688 w 1238"/>
                <a:gd name="T59" fmla="*/ 1649 h 1657"/>
                <a:gd name="T60" fmla="*/ 823 w 1238"/>
                <a:gd name="T61" fmla="*/ 1572 h 1657"/>
                <a:gd name="T62" fmla="*/ 957 w 1238"/>
                <a:gd name="T63" fmla="*/ 1405 h 1657"/>
                <a:gd name="T64" fmla="*/ 1063 w 1238"/>
                <a:gd name="T65" fmla="*/ 1178 h 1657"/>
                <a:gd name="T66" fmla="*/ 1119 w 1238"/>
                <a:gd name="T67" fmla="*/ 985 h 1657"/>
                <a:gd name="T68" fmla="*/ 1150 w 1238"/>
                <a:gd name="T69" fmla="*/ 979 h 1657"/>
                <a:gd name="T70" fmla="*/ 1186 w 1238"/>
                <a:gd name="T71" fmla="*/ 949 h 1657"/>
                <a:gd name="T72" fmla="*/ 1218 w 1238"/>
                <a:gd name="T73" fmla="*/ 876 h 1657"/>
                <a:gd name="T74" fmla="*/ 1238 w 1238"/>
                <a:gd name="T75" fmla="*/ 770 h 1657"/>
                <a:gd name="T76" fmla="*/ 1228 w 1238"/>
                <a:gd name="T77" fmla="*/ 706 h 1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238" h="1657">
                  <a:moveTo>
                    <a:pt x="1228" y="706"/>
                  </a:moveTo>
                  <a:lnTo>
                    <a:pt x="1222" y="695"/>
                  </a:lnTo>
                  <a:lnTo>
                    <a:pt x="1208" y="673"/>
                  </a:lnTo>
                  <a:lnTo>
                    <a:pt x="1191" y="657"/>
                  </a:lnTo>
                  <a:lnTo>
                    <a:pt x="1171" y="652"/>
                  </a:lnTo>
                  <a:lnTo>
                    <a:pt x="1160" y="656"/>
                  </a:lnTo>
                  <a:lnTo>
                    <a:pt x="1160" y="646"/>
                  </a:lnTo>
                  <a:lnTo>
                    <a:pt x="1160" y="634"/>
                  </a:lnTo>
                  <a:lnTo>
                    <a:pt x="1159" y="551"/>
                  </a:lnTo>
                  <a:lnTo>
                    <a:pt x="1137" y="404"/>
                  </a:lnTo>
                  <a:lnTo>
                    <a:pt x="1108" y="312"/>
                  </a:lnTo>
                  <a:lnTo>
                    <a:pt x="1084" y="258"/>
                  </a:lnTo>
                  <a:lnTo>
                    <a:pt x="1055" y="209"/>
                  </a:lnTo>
                  <a:lnTo>
                    <a:pt x="1021" y="166"/>
                  </a:lnTo>
                  <a:lnTo>
                    <a:pt x="967" y="110"/>
                  </a:lnTo>
                  <a:lnTo>
                    <a:pt x="881" y="55"/>
                  </a:lnTo>
                  <a:lnTo>
                    <a:pt x="787" y="20"/>
                  </a:lnTo>
                  <a:lnTo>
                    <a:pt x="682" y="3"/>
                  </a:lnTo>
                  <a:lnTo>
                    <a:pt x="627" y="0"/>
                  </a:lnTo>
                  <a:lnTo>
                    <a:pt x="573" y="3"/>
                  </a:lnTo>
                  <a:lnTo>
                    <a:pt x="468" y="20"/>
                  </a:lnTo>
                  <a:lnTo>
                    <a:pt x="373" y="55"/>
                  </a:lnTo>
                  <a:lnTo>
                    <a:pt x="288" y="110"/>
                  </a:lnTo>
                  <a:lnTo>
                    <a:pt x="233" y="166"/>
                  </a:lnTo>
                  <a:lnTo>
                    <a:pt x="200" y="209"/>
                  </a:lnTo>
                  <a:lnTo>
                    <a:pt x="171" y="258"/>
                  </a:lnTo>
                  <a:lnTo>
                    <a:pt x="147" y="312"/>
                  </a:lnTo>
                  <a:lnTo>
                    <a:pt x="118" y="404"/>
                  </a:lnTo>
                  <a:lnTo>
                    <a:pt x="96" y="551"/>
                  </a:lnTo>
                  <a:lnTo>
                    <a:pt x="95" y="634"/>
                  </a:lnTo>
                  <a:lnTo>
                    <a:pt x="95" y="652"/>
                  </a:lnTo>
                  <a:lnTo>
                    <a:pt x="95" y="670"/>
                  </a:lnTo>
                  <a:lnTo>
                    <a:pt x="82" y="657"/>
                  </a:lnTo>
                  <a:lnTo>
                    <a:pt x="57" y="653"/>
                  </a:lnTo>
                  <a:lnTo>
                    <a:pt x="34" y="666"/>
                  </a:lnTo>
                  <a:lnTo>
                    <a:pt x="16" y="692"/>
                  </a:lnTo>
                  <a:lnTo>
                    <a:pt x="10" y="706"/>
                  </a:lnTo>
                  <a:lnTo>
                    <a:pt x="4" y="727"/>
                  </a:lnTo>
                  <a:lnTo>
                    <a:pt x="0" y="770"/>
                  </a:lnTo>
                  <a:lnTo>
                    <a:pt x="8" y="835"/>
                  </a:lnTo>
                  <a:lnTo>
                    <a:pt x="18" y="876"/>
                  </a:lnTo>
                  <a:lnTo>
                    <a:pt x="27" y="906"/>
                  </a:lnTo>
                  <a:lnTo>
                    <a:pt x="51" y="949"/>
                  </a:lnTo>
                  <a:lnTo>
                    <a:pt x="74" y="972"/>
                  </a:lnTo>
                  <a:lnTo>
                    <a:pt x="87" y="979"/>
                  </a:lnTo>
                  <a:lnTo>
                    <a:pt x="99" y="983"/>
                  </a:lnTo>
                  <a:lnTo>
                    <a:pt x="125" y="985"/>
                  </a:lnTo>
                  <a:lnTo>
                    <a:pt x="135" y="983"/>
                  </a:lnTo>
                  <a:lnTo>
                    <a:pt x="152" y="1049"/>
                  </a:lnTo>
                  <a:lnTo>
                    <a:pt x="192" y="1177"/>
                  </a:lnTo>
                  <a:lnTo>
                    <a:pt x="240" y="1296"/>
                  </a:lnTo>
                  <a:lnTo>
                    <a:pt x="297" y="1404"/>
                  </a:lnTo>
                  <a:lnTo>
                    <a:pt x="360" y="1497"/>
                  </a:lnTo>
                  <a:lnTo>
                    <a:pt x="432" y="1572"/>
                  </a:lnTo>
                  <a:lnTo>
                    <a:pt x="507" y="1625"/>
                  </a:lnTo>
                  <a:lnTo>
                    <a:pt x="567" y="1649"/>
                  </a:lnTo>
                  <a:lnTo>
                    <a:pt x="607" y="1657"/>
                  </a:lnTo>
                  <a:lnTo>
                    <a:pt x="627" y="1657"/>
                  </a:lnTo>
                  <a:lnTo>
                    <a:pt x="648" y="1657"/>
                  </a:lnTo>
                  <a:lnTo>
                    <a:pt x="688" y="1649"/>
                  </a:lnTo>
                  <a:lnTo>
                    <a:pt x="748" y="1627"/>
                  </a:lnTo>
                  <a:lnTo>
                    <a:pt x="823" y="1572"/>
                  </a:lnTo>
                  <a:lnTo>
                    <a:pt x="893" y="1498"/>
                  </a:lnTo>
                  <a:lnTo>
                    <a:pt x="957" y="1405"/>
                  </a:lnTo>
                  <a:lnTo>
                    <a:pt x="1014" y="1297"/>
                  </a:lnTo>
                  <a:lnTo>
                    <a:pt x="1063" y="1178"/>
                  </a:lnTo>
                  <a:lnTo>
                    <a:pt x="1103" y="1051"/>
                  </a:lnTo>
                  <a:lnTo>
                    <a:pt x="1119" y="985"/>
                  </a:lnTo>
                  <a:lnTo>
                    <a:pt x="1136" y="984"/>
                  </a:lnTo>
                  <a:lnTo>
                    <a:pt x="1150" y="979"/>
                  </a:lnTo>
                  <a:lnTo>
                    <a:pt x="1164" y="972"/>
                  </a:lnTo>
                  <a:lnTo>
                    <a:pt x="1186" y="949"/>
                  </a:lnTo>
                  <a:lnTo>
                    <a:pt x="1209" y="906"/>
                  </a:lnTo>
                  <a:lnTo>
                    <a:pt x="1218" y="876"/>
                  </a:lnTo>
                  <a:lnTo>
                    <a:pt x="1230" y="835"/>
                  </a:lnTo>
                  <a:lnTo>
                    <a:pt x="1238" y="770"/>
                  </a:lnTo>
                  <a:lnTo>
                    <a:pt x="1233" y="727"/>
                  </a:lnTo>
                  <a:lnTo>
                    <a:pt x="1228" y="706"/>
                  </a:lnTo>
                  <a:close/>
                </a:path>
              </a:pathLst>
            </a:custGeom>
            <a:solidFill>
              <a:srgbClr val="E0BB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51" name="Freeform 116"/>
            <p:cNvSpPr>
              <a:spLocks/>
            </p:cNvSpPr>
            <p:nvPr/>
          </p:nvSpPr>
          <p:spPr bwMode="auto">
            <a:xfrm>
              <a:off x="3543300" y="1682750"/>
              <a:ext cx="373063" cy="363538"/>
            </a:xfrm>
            <a:custGeom>
              <a:avLst/>
              <a:gdLst>
                <a:gd name="T0" fmla="*/ 69 w 940"/>
                <a:gd name="T1" fmla="*/ 411 h 915"/>
                <a:gd name="T2" fmla="*/ 78 w 940"/>
                <a:gd name="T3" fmla="*/ 435 h 915"/>
                <a:gd name="T4" fmla="*/ 107 w 940"/>
                <a:gd name="T5" fmla="*/ 473 h 915"/>
                <a:gd name="T6" fmla="*/ 149 w 940"/>
                <a:gd name="T7" fmla="*/ 497 h 915"/>
                <a:gd name="T8" fmla="*/ 200 w 940"/>
                <a:gd name="T9" fmla="*/ 512 h 915"/>
                <a:gd name="T10" fmla="*/ 288 w 940"/>
                <a:gd name="T11" fmla="*/ 519 h 915"/>
                <a:gd name="T12" fmla="*/ 420 w 940"/>
                <a:gd name="T13" fmla="*/ 518 h 915"/>
                <a:gd name="T14" fmla="*/ 524 w 940"/>
                <a:gd name="T15" fmla="*/ 521 h 915"/>
                <a:gd name="T16" fmla="*/ 590 w 940"/>
                <a:gd name="T17" fmla="*/ 530 h 915"/>
                <a:gd name="T18" fmla="*/ 652 w 940"/>
                <a:gd name="T19" fmla="*/ 548 h 915"/>
                <a:gd name="T20" fmla="*/ 709 w 940"/>
                <a:gd name="T21" fmla="*/ 576 h 915"/>
                <a:gd name="T22" fmla="*/ 758 w 940"/>
                <a:gd name="T23" fmla="*/ 618 h 915"/>
                <a:gd name="T24" fmla="*/ 798 w 940"/>
                <a:gd name="T25" fmla="*/ 678 h 915"/>
                <a:gd name="T26" fmla="*/ 827 w 940"/>
                <a:gd name="T27" fmla="*/ 755 h 915"/>
                <a:gd name="T28" fmla="*/ 844 w 940"/>
                <a:gd name="T29" fmla="*/ 855 h 915"/>
                <a:gd name="T30" fmla="*/ 845 w 940"/>
                <a:gd name="T31" fmla="*/ 915 h 915"/>
                <a:gd name="T32" fmla="*/ 862 w 940"/>
                <a:gd name="T33" fmla="*/ 885 h 915"/>
                <a:gd name="T34" fmla="*/ 892 w 940"/>
                <a:gd name="T35" fmla="*/ 824 h 915"/>
                <a:gd name="T36" fmla="*/ 914 w 940"/>
                <a:gd name="T37" fmla="*/ 763 h 915"/>
                <a:gd name="T38" fmla="*/ 929 w 940"/>
                <a:gd name="T39" fmla="*/ 700 h 915"/>
                <a:gd name="T40" fmla="*/ 937 w 940"/>
                <a:gd name="T41" fmla="*/ 637 h 915"/>
                <a:gd name="T42" fmla="*/ 940 w 940"/>
                <a:gd name="T43" fmla="*/ 575 h 915"/>
                <a:gd name="T44" fmla="*/ 936 w 940"/>
                <a:gd name="T45" fmla="*/ 514 h 915"/>
                <a:gd name="T46" fmla="*/ 925 w 940"/>
                <a:gd name="T47" fmla="*/ 453 h 915"/>
                <a:gd name="T48" fmla="*/ 907 w 940"/>
                <a:gd name="T49" fmla="*/ 394 h 915"/>
                <a:gd name="T50" fmla="*/ 884 w 940"/>
                <a:gd name="T51" fmla="*/ 337 h 915"/>
                <a:gd name="T52" fmla="*/ 855 w 940"/>
                <a:gd name="T53" fmla="*/ 281 h 915"/>
                <a:gd name="T54" fmla="*/ 819 w 940"/>
                <a:gd name="T55" fmla="*/ 228 h 915"/>
                <a:gd name="T56" fmla="*/ 778 w 940"/>
                <a:gd name="T57" fmla="*/ 177 h 915"/>
                <a:gd name="T58" fmla="*/ 730 w 940"/>
                <a:gd name="T59" fmla="*/ 131 h 915"/>
                <a:gd name="T60" fmla="*/ 676 w 940"/>
                <a:gd name="T61" fmla="*/ 88 h 915"/>
                <a:gd name="T62" fmla="*/ 616 w 940"/>
                <a:gd name="T63" fmla="*/ 48 h 915"/>
                <a:gd name="T64" fmla="*/ 584 w 940"/>
                <a:gd name="T65" fmla="*/ 29 h 915"/>
                <a:gd name="T66" fmla="*/ 566 w 940"/>
                <a:gd name="T67" fmla="*/ 22 h 915"/>
                <a:gd name="T68" fmla="*/ 511 w 940"/>
                <a:gd name="T69" fmla="*/ 10 h 915"/>
                <a:gd name="T70" fmla="*/ 399 w 940"/>
                <a:gd name="T71" fmla="*/ 0 h 915"/>
                <a:gd name="T72" fmla="*/ 271 w 940"/>
                <a:gd name="T73" fmla="*/ 2 h 915"/>
                <a:gd name="T74" fmla="*/ 188 w 940"/>
                <a:gd name="T75" fmla="*/ 13 h 915"/>
                <a:gd name="T76" fmla="*/ 114 w 940"/>
                <a:gd name="T77" fmla="*/ 28 h 915"/>
                <a:gd name="T78" fmla="*/ 57 w 940"/>
                <a:gd name="T79" fmla="*/ 51 h 915"/>
                <a:gd name="T80" fmla="*/ 37 w 940"/>
                <a:gd name="T81" fmla="*/ 66 h 915"/>
                <a:gd name="T82" fmla="*/ 21 w 940"/>
                <a:gd name="T83" fmla="*/ 83 h 915"/>
                <a:gd name="T84" fmla="*/ 4 w 940"/>
                <a:gd name="T85" fmla="*/ 129 h 915"/>
                <a:gd name="T86" fmla="*/ 0 w 940"/>
                <a:gd name="T87" fmla="*/ 185 h 915"/>
                <a:gd name="T88" fmla="*/ 8 w 940"/>
                <a:gd name="T89" fmla="*/ 245 h 915"/>
                <a:gd name="T90" fmla="*/ 30 w 940"/>
                <a:gd name="T91" fmla="*/ 331 h 915"/>
                <a:gd name="T92" fmla="*/ 61 w 940"/>
                <a:gd name="T93" fmla="*/ 407 h 915"/>
                <a:gd name="T94" fmla="*/ 69 w 940"/>
                <a:gd name="T95" fmla="*/ 411 h 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940" h="915">
                  <a:moveTo>
                    <a:pt x="69" y="411"/>
                  </a:moveTo>
                  <a:lnTo>
                    <a:pt x="78" y="435"/>
                  </a:lnTo>
                  <a:lnTo>
                    <a:pt x="107" y="473"/>
                  </a:lnTo>
                  <a:lnTo>
                    <a:pt x="149" y="497"/>
                  </a:lnTo>
                  <a:lnTo>
                    <a:pt x="200" y="512"/>
                  </a:lnTo>
                  <a:lnTo>
                    <a:pt x="288" y="519"/>
                  </a:lnTo>
                  <a:lnTo>
                    <a:pt x="420" y="518"/>
                  </a:lnTo>
                  <a:lnTo>
                    <a:pt x="524" y="521"/>
                  </a:lnTo>
                  <a:lnTo>
                    <a:pt x="590" y="530"/>
                  </a:lnTo>
                  <a:lnTo>
                    <a:pt x="652" y="548"/>
                  </a:lnTo>
                  <a:lnTo>
                    <a:pt x="709" y="576"/>
                  </a:lnTo>
                  <a:lnTo>
                    <a:pt x="758" y="618"/>
                  </a:lnTo>
                  <a:lnTo>
                    <a:pt x="798" y="678"/>
                  </a:lnTo>
                  <a:lnTo>
                    <a:pt x="827" y="755"/>
                  </a:lnTo>
                  <a:lnTo>
                    <a:pt x="844" y="855"/>
                  </a:lnTo>
                  <a:lnTo>
                    <a:pt x="845" y="915"/>
                  </a:lnTo>
                  <a:lnTo>
                    <a:pt x="862" y="885"/>
                  </a:lnTo>
                  <a:lnTo>
                    <a:pt x="892" y="824"/>
                  </a:lnTo>
                  <a:lnTo>
                    <a:pt x="914" y="763"/>
                  </a:lnTo>
                  <a:lnTo>
                    <a:pt x="929" y="700"/>
                  </a:lnTo>
                  <a:lnTo>
                    <a:pt x="937" y="637"/>
                  </a:lnTo>
                  <a:lnTo>
                    <a:pt x="940" y="575"/>
                  </a:lnTo>
                  <a:lnTo>
                    <a:pt x="936" y="514"/>
                  </a:lnTo>
                  <a:lnTo>
                    <a:pt x="925" y="453"/>
                  </a:lnTo>
                  <a:lnTo>
                    <a:pt x="907" y="394"/>
                  </a:lnTo>
                  <a:lnTo>
                    <a:pt x="884" y="337"/>
                  </a:lnTo>
                  <a:lnTo>
                    <a:pt x="855" y="281"/>
                  </a:lnTo>
                  <a:lnTo>
                    <a:pt x="819" y="228"/>
                  </a:lnTo>
                  <a:lnTo>
                    <a:pt x="778" y="177"/>
                  </a:lnTo>
                  <a:lnTo>
                    <a:pt x="730" y="131"/>
                  </a:lnTo>
                  <a:lnTo>
                    <a:pt x="676" y="88"/>
                  </a:lnTo>
                  <a:lnTo>
                    <a:pt x="616" y="48"/>
                  </a:lnTo>
                  <a:lnTo>
                    <a:pt x="584" y="29"/>
                  </a:lnTo>
                  <a:lnTo>
                    <a:pt x="566" y="22"/>
                  </a:lnTo>
                  <a:lnTo>
                    <a:pt x="511" y="10"/>
                  </a:lnTo>
                  <a:lnTo>
                    <a:pt x="399" y="0"/>
                  </a:lnTo>
                  <a:lnTo>
                    <a:pt x="271" y="2"/>
                  </a:lnTo>
                  <a:lnTo>
                    <a:pt x="188" y="13"/>
                  </a:lnTo>
                  <a:lnTo>
                    <a:pt x="114" y="28"/>
                  </a:lnTo>
                  <a:lnTo>
                    <a:pt x="57" y="51"/>
                  </a:lnTo>
                  <a:lnTo>
                    <a:pt x="37" y="66"/>
                  </a:lnTo>
                  <a:lnTo>
                    <a:pt x="21" y="83"/>
                  </a:lnTo>
                  <a:lnTo>
                    <a:pt x="4" y="129"/>
                  </a:lnTo>
                  <a:lnTo>
                    <a:pt x="0" y="185"/>
                  </a:lnTo>
                  <a:lnTo>
                    <a:pt x="8" y="245"/>
                  </a:lnTo>
                  <a:lnTo>
                    <a:pt x="30" y="331"/>
                  </a:lnTo>
                  <a:lnTo>
                    <a:pt x="61" y="407"/>
                  </a:lnTo>
                  <a:lnTo>
                    <a:pt x="69" y="41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52" name="Freeform 117"/>
            <p:cNvSpPr>
              <a:spLocks/>
            </p:cNvSpPr>
            <p:nvPr/>
          </p:nvSpPr>
          <p:spPr bwMode="auto">
            <a:xfrm>
              <a:off x="3419475" y="1712913"/>
              <a:ext cx="153988" cy="330200"/>
            </a:xfrm>
            <a:custGeom>
              <a:avLst/>
              <a:gdLst>
                <a:gd name="T0" fmla="*/ 92 w 384"/>
                <a:gd name="T1" fmla="*/ 835 h 835"/>
                <a:gd name="T2" fmla="*/ 77 w 384"/>
                <a:gd name="T3" fmla="*/ 814 h 835"/>
                <a:gd name="T4" fmla="*/ 53 w 384"/>
                <a:gd name="T5" fmla="*/ 767 h 835"/>
                <a:gd name="T6" fmla="*/ 25 w 384"/>
                <a:gd name="T7" fmla="*/ 688 h 835"/>
                <a:gd name="T8" fmla="*/ 6 w 384"/>
                <a:gd name="T9" fmla="*/ 561 h 835"/>
                <a:gd name="T10" fmla="*/ 0 w 384"/>
                <a:gd name="T11" fmla="*/ 416 h 835"/>
                <a:gd name="T12" fmla="*/ 0 w 384"/>
                <a:gd name="T13" fmla="*/ 336 h 835"/>
                <a:gd name="T14" fmla="*/ 1 w 384"/>
                <a:gd name="T15" fmla="*/ 310 h 835"/>
                <a:gd name="T16" fmla="*/ 14 w 384"/>
                <a:gd name="T17" fmla="*/ 250 h 835"/>
                <a:gd name="T18" fmla="*/ 40 w 384"/>
                <a:gd name="T19" fmla="*/ 188 h 835"/>
                <a:gd name="T20" fmla="*/ 76 w 384"/>
                <a:gd name="T21" fmla="*/ 127 h 835"/>
                <a:gd name="T22" fmla="*/ 121 w 384"/>
                <a:gd name="T23" fmla="*/ 74 h 835"/>
                <a:gd name="T24" fmla="*/ 173 w 384"/>
                <a:gd name="T25" fmla="*/ 31 h 835"/>
                <a:gd name="T26" fmla="*/ 230 w 384"/>
                <a:gd name="T27" fmla="*/ 5 h 835"/>
                <a:gd name="T28" fmla="*/ 276 w 384"/>
                <a:gd name="T29" fmla="*/ 0 h 835"/>
                <a:gd name="T30" fmla="*/ 308 w 384"/>
                <a:gd name="T31" fmla="*/ 2 h 835"/>
                <a:gd name="T32" fmla="*/ 324 w 384"/>
                <a:gd name="T33" fmla="*/ 6 h 835"/>
                <a:gd name="T34" fmla="*/ 334 w 384"/>
                <a:gd name="T35" fmla="*/ 10 h 835"/>
                <a:gd name="T36" fmla="*/ 352 w 384"/>
                <a:gd name="T37" fmla="*/ 34 h 835"/>
                <a:gd name="T38" fmla="*/ 372 w 384"/>
                <a:gd name="T39" fmla="*/ 93 h 835"/>
                <a:gd name="T40" fmla="*/ 384 w 384"/>
                <a:gd name="T41" fmla="*/ 205 h 835"/>
                <a:gd name="T42" fmla="*/ 384 w 384"/>
                <a:gd name="T43" fmla="*/ 321 h 835"/>
                <a:gd name="T44" fmla="*/ 381 w 384"/>
                <a:gd name="T45" fmla="*/ 372 h 835"/>
                <a:gd name="T46" fmla="*/ 377 w 384"/>
                <a:gd name="T47" fmla="*/ 391 h 835"/>
                <a:gd name="T48" fmla="*/ 359 w 384"/>
                <a:gd name="T49" fmla="*/ 417 h 835"/>
                <a:gd name="T50" fmla="*/ 312 w 384"/>
                <a:gd name="T51" fmla="*/ 442 h 835"/>
                <a:gd name="T52" fmla="*/ 251 w 384"/>
                <a:gd name="T53" fmla="*/ 468 h 835"/>
                <a:gd name="T54" fmla="*/ 210 w 384"/>
                <a:gd name="T55" fmla="*/ 492 h 835"/>
                <a:gd name="T56" fmla="*/ 171 w 384"/>
                <a:gd name="T57" fmla="*/ 531 h 835"/>
                <a:gd name="T58" fmla="*/ 140 w 384"/>
                <a:gd name="T59" fmla="*/ 590 h 835"/>
                <a:gd name="T60" fmla="*/ 128 w 384"/>
                <a:gd name="T61" fmla="*/ 628 h 835"/>
                <a:gd name="T62" fmla="*/ 116 w 384"/>
                <a:gd name="T63" fmla="*/ 647 h 835"/>
                <a:gd name="T64" fmla="*/ 103 w 384"/>
                <a:gd name="T65" fmla="*/ 693 h 835"/>
                <a:gd name="T66" fmla="*/ 95 w 384"/>
                <a:gd name="T67" fmla="*/ 779 h 835"/>
                <a:gd name="T68" fmla="*/ 92 w 384"/>
                <a:gd name="T69" fmla="*/ 835 h 8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4" h="835">
                  <a:moveTo>
                    <a:pt x="92" y="835"/>
                  </a:moveTo>
                  <a:lnTo>
                    <a:pt x="77" y="814"/>
                  </a:lnTo>
                  <a:lnTo>
                    <a:pt x="53" y="767"/>
                  </a:lnTo>
                  <a:lnTo>
                    <a:pt x="25" y="688"/>
                  </a:lnTo>
                  <a:lnTo>
                    <a:pt x="6" y="561"/>
                  </a:lnTo>
                  <a:lnTo>
                    <a:pt x="0" y="416"/>
                  </a:lnTo>
                  <a:lnTo>
                    <a:pt x="0" y="336"/>
                  </a:lnTo>
                  <a:lnTo>
                    <a:pt x="1" y="310"/>
                  </a:lnTo>
                  <a:lnTo>
                    <a:pt x="14" y="250"/>
                  </a:lnTo>
                  <a:lnTo>
                    <a:pt x="40" y="188"/>
                  </a:lnTo>
                  <a:lnTo>
                    <a:pt x="76" y="127"/>
                  </a:lnTo>
                  <a:lnTo>
                    <a:pt x="121" y="74"/>
                  </a:lnTo>
                  <a:lnTo>
                    <a:pt x="173" y="31"/>
                  </a:lnTo>
                  <a:lnTo>
                    <a:pt x="230" y="5"/>
                  </a:lnTo>
                  <a:lnTo>
                    <a:pt x="276" y="0"/>
                  </a:lnTo>
                  <a:lnTo>
                    <a:pt x="308" y="2"/>
                  </a:lnTo>
                  <a:lnTo>
                    <a:pt x="324" y="6"/>
                  </a:lnTo>
                  <a:lnTo>
                    <a:pt x="334" y="10"/>
                  </a:lnTo>
                  <a:lnTo>
                    <a:pt x="352" y="34"/>
                  </a:lnTo>
                  <a:lnTo>
                    <a:pt x="372" y="93"/>
                  </a:lnTo>
                  <a:lnTo>
                    <a:pt x="384" y="205"/>
                  </a:lnTo>
                  <a:lnTo>
                    <a:pt x="384" y="321"/>
                  </a:lnTo>
                  <a:lnTo>
                    <a:pt x="381" y="372"/>
                  </a:lnTo>
                  <a:lnTo>
                    <a:pt x="377" y="391"/>
                  </a:lnTo>
                  <a:lnTo>
                    <a:pt x="359" y="417"/>
                  </a:lnTo>
                  <a:lnTo>
                    <a:pt x="312" y="442"/>
                  </a:lnTo>
                  <a:lnTo>
                    <a:pt x="251" y="468"/>
                  </a:lnTo>
                  <a:lnTo>
                    <a:pt x="210" y="492"/>
                  </a:lnTo>
                  <a:lnTo>
                    <a:pt x="171" y="531"/>
                  </a:lnTo>
                  <a:lnTo>
                    <a:pt x="140" y="590"/>
                  </a:lnTo>
                  <a:lnTo>
                    <a:pt x="128" y="628"/>
                  </a:lnTo>
                  <a:lnTo>
                    <a:pt x="116" y="647"/>
                  </a:lnTo>
                  <a:lnTo>
                    <a:pt x="103" y="693"/>
                  </a:lnTo>
                  <a:lnTo>
                    <a:pt x="95" y="779"/>
                  </a:lnTo>
                  <a:lnTo>
                    <a:pt x="92" y="8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53" name="Freeform 118"/>
            <p:cNvSpPr>
              <a:spLocks/>
            </p:cNvSpPr>
            <p:nvPr/>
          </p:nvSpPr>
          <p:spPr bwMode="auto">
            <a:xfrm>
              <a:off x="3606800" y="2249488"/>
              <a:ext cx="125413" cy="68263"/>
            </a:xfrm>
            <a:custGeom>
              <a:avLst/>
              <a:gdLst>
                <a:gd name="T0" fmla="*/ 158 w 317"/>
                <a:gd name="T1" fmla="*/ 173 h 173"/>
                <a:gd name="T2" fmla="*/ 171 w 317"/>
                <a:gd name="T3" fmla="*/ 172 h 173"/>
                <a:gd name="T4" fmla="*/ 199 w 317"/>
                <a:gd name="T5" fmla="*/ 166 h 173"/>
                <a:gd name="T6" fmla="*/ 239 w 317"/>
                <a:gd name="T7" fmla="*/ 144 h 173"/>
                <a:gd name="T8" fmla="*/ 285 w 317"/>
                <a:gd name="T9" fmla="*/ 97 h 173"/>
                <a:gd name="T10" fmla="*/ 309 w 317"/>
                <a:gd name="T11" fmla="*/ 52 h 173"/>
                <a:gd name="T12" fmla="*/ 317 w 317"/>
                <a:gd name="T13" fmla="*/ 18 h 173"/>
                <a:gd name="T14" fmla="*/ 317 w 317"/>
                <a:gd name="T15" fmla="*/ 0 h 173"/>
                <a:gd name="T16" fmla="*/ 0 w 317"/>
                <a:gd name="T17" fmla="*/ 0 h 173"/>
                <a:gd name="T18" fmla="*/ 0 w 317"/>
                <a:gd name="T19" fmla="*/ 18 h 173"/>
                <a:gd name="T20" fmla="*/ 8 w 317"/>
                <a:gd name="T21" fmla="*/ 52 h 173"/>
                <a:gd name="T22" fmla="*/ 31 w 317"/>
                <a:gd name="T23" fmla="*/ 97 h 173"/>
                <a:gd name="T24" fmla="*/ 78 w 317"/>
                <a:gd name="T25" fmla="*/ 144 h 173"/>
                <a:gd name="T26" fmla="*/ 118 w 317"/>
                <a:gd name="T27" fmla="*/ 166 h 173"/>
                <a:gd name="T28" fmla="*/ 145 w 317"/>
                <a:gd name="T29" fmla="*/ 172 h 173"/>
                <a:gd name="T30" fmla="*/ 158 w 317"/>
                <a:gd name="T31" fmla="*/ 173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17" h="173">
                  <a:moveTo>
                    <a:pt x="158" y="173"/>
                  </a:moveTo>
                  <a:lnTo>
                    <a:pt x="171" y="172"/>
                  </a:lnTo>
                  <a:lnTo>
                    <a:pt x="199" y="166"/>
                  </a:lnTo>
                  <a:lnTo>
                    <a:pt x="239" y="144"/>
                  </a:lnTo>
                  <a:lnTo>
                    <a:pt x="285" y="97"/>
                  </a:lnTo>
                  <a:lnTo>
                    <a:pt x="309" y="52"/>
                  </a:lnTo>
                  <a:lnTo>
                    <a:pt x="317" y="18"/>
                  </a:lnTo>
                  <a:lnTo>
                    <a:pt x="317" y="0"/>
                  </a:lnTo>
                  <a:lnTo>
                    <a:pt x="0" y="0"/>
                  </a:lnTo>
                  <a:lnTo>
                    <a:pt x="0" y="18"/>
                  </a:lnTo>
                  <a:lnTo>
                    <a:pt x="8" y="52"/>
                  </a:lnTo>
                  <a:lnTo>
                    <a:pt x="31" y="97"/>
                  </a:lnTo>
                  <a:lnTo>
                    <a:pt x="78" y="144"/>
                  </a:lnTo>
                  <a:lnTo>
                    <a:pt x="118" y="166"/>
                  </a:lnTo>
                  <a:lnTo>
                    <a:pt x="145" y="172"/>
                  </a:lnTo>
                  <a:lnTo>
                    <a:pt x="158" y="173"/>
                  </a:lnTo>
                  <a:close/>
                </a:path>
              </a:pathLst>
            </a:custGeom>
            <a:solidFill>
              <a:srgbClr val="E3E3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54" name="Freeform 306"/>
            <p:cNvSpPr>
              <a:spLocks/>
            </p:cNvSpPr>
            <p:nvPr/>
          </p:nvSpPr>
          <p:spPr bwMode="auto">
            <a:xfrm>
              <a:off x="4818063" y="2746375"/>
              <a:ext cx="12700" cy="4763"/>
            </a:xfrm>
            <a:custGeom>
              <a:avLst/>
              <a:gdLst>
                <a:gd name="T0" fmla="*/ 0 w 33"/>
                <a:gd name="T1" fmla="*/ 9 h 9"/>
                <a:gd name="T2" fmla="*/ 16 w 33"/>
                <a:gd name="T3" fmla="*/ 3 h 9"/>
                <a:gd name="T4" fmla="*/ 33 w 33"/>
                <a:gd name="T5" fmla="*/ 0 h 9"/>
                <a:gd name="T6" fmla="*/ 29 w 33"/>
                <a:gd name="T7" fmla="*/ 2 h 9"/>
                <a:gd name="T8" fmla="*/ 24 w 33"/>
                <a:gd name="T9" fmla="*/ 3 h 9"/>
                <a:gd name="T10" fmla="*/ 13 w 33"/>
                <a:gd name="T11" fmla="*/ 7 h 9"/>
                <a:gd name="T12" fmla="*/ 0 w 33"/>
                <a:gd name="T1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" h="9">
                  <a:moveTo>
                    <a:pt x="0" y="9"/>
                  </a:moveTo>
                  <a:lnTo>
                    <a:pt x="16" y="3"/>
                  </a:lnTo>
                  <a:lnTo>
                    <a:pt x="33" y="0"/>
                  </a:lnTo>
                  <a:lnTo>
                    <a:pt x="29" y="2"/>
                  </a:lnTo>
                  <a:lnTo>
                    <a:pt x="24" y="3"/>
                  </a:lnTo>
                  <a:lnTo>
                    <a:pt x="13" y="7"/>
                  </a:lnTo>
                  <a:lnTo>
                    <a:pt x="0" y="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55" name="Freeform 307"/>
            <p:cNvSpPr>
              <a:spLocks/>
            </p:cNvSpPr>
            <p:nvPr/>
          </p:nvSpPr>
          <p:spPr bwMode="auto">
            <a:xfrm>
              <a:off x="4864100" y="2740025"/>
              <a:ext cx="3175" cy="3175"/>
            </a:xfrm>
            <a:custGeom>
              <a:avLst/>
              <a:gdLst>
                <a:gd name="T0" fmla="*/ 0 w 6"/>
                <a:gd name="T1" fmla="*/ 7 h 7"/>
                <a:gd name="T2" fmla="*/ 0 w 6"/>
                <a:gd name="T3" fmla="*/ 6 h 7"/>
                <a:gd name="T4" fmla="*/ 0 w 6"/>
                <a:gd name="T5" fmla="*/ 4 h 7"/>
                <a:gd name="T6" fmla="*/ 4 w 6"/>
                <a:gd name="T7" fmla="*/ 2 h 7"/>
                <a:gd name="T8" fmla="*/ 6 w 6"/>
                <a:gd name="T9" fmla="*/ 0 h 7"/>
                <a:gd name="T10" fmla="*/ 0 w 6"/>
                <a:gd name="T11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7">
                  <a:moveTo>
                    <a:pt x="0" y="7"/>
                  </a:moveTo>
                  <a:lnTo>
                    <a:pt x="0" y="6"/>
                  </a:lnTo>
                  <a:lnTo>
                    <a:pt x="0" y="4"/>
                  </a:lnTo>
                  <a:lnTo>
                    <a:pt x="4" y="2"/>
                  </a:lnTo>
                  <a:lnTo>
                    <a:pt x="6" y="0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56" name="Freeform 313"/>
            <p:cNvSpPr>
              <a:spLocks/>
            </p:cNvSpPr>
            <p:nvPr/>
          </p:nvSpPr>
          <p:spPr bwMode="auto">
            <a:xfrm>
              <a:off x="4818063" y="2317750"/>
              <a:ext cx="577850" cy="571500"/>
            </a:xfrm>
            <a:custGeom>
              <a:avLst/>
              <a:gdLst>
                <a:gd name="T0" fmla="*/ 0 w 1456"/>
                <a:gd name="T1" fmla="*/ 1437 h 1437"/>
                <a:gd name="T2" fmla="*/ 0 w 1456"/>
                <a:gd name="T3" fmla="*/ 1088 h 1437"/>
                <a:gd name="T4" fmla="*/ 1 w 1456"/>
                <a:gd name="T5" fmla="*/ 1088 h 1437"/>
                <a:gd name="T6" fmla="*/ 14 w 1456"/>
                <a:gd name="T7" fmla="*/ 1086 h 1437"/>
                <a:gd name="T8" fmla="*/ 25 w 1456"/>
                <a:gd name="T9" fmla="*/ 1082 h 1437"/>
                <a:gd name="T10" fmla="*/ 30 w 1456"/>
                <a:gd name="T11" fmla="*/ 1081 h 1437"/>
                <a:gd name="T12" fmla="*/ 34 w 1456"/>
                <a:gd name="T13" fmla="*/ 1079 h 1437"/>
                <a:gd name="T14" fmla="*/ 38 w 1456"/>
                <a:gd name="T15" fmla="*/ 1078 h 1437"/>
                <a:gd name="T16" fmla="*/ 40 w 1456"/>
                <a:gd name="T17" fmla="*/ 1078 h 1437"/>
                <a:gd name="T18" fmla="*/ 47 w 1456"/>
                <a:gd name="T19" fmla="*/ 1079 h 1437"/>
                <a:gd name="T20" fmla="*/ 53 w 1456"/>
                <a:gd name="T21" fmla="*/ 1079 h 1437"/>
                <a:gd name="T22" fmla="*/ 58 w 1456"/>
                <a:gd name="T23" fmla="*/ 1081 h 1437"/>
                <a:gd name="T24" fmla="*/ 64 w 1456"/>
                <a:gd name="T25" fmla="*/ 1081 h 1437"/>
                <a:gd name="T26" fmla="*/ 84 w 1456"/>
                <a:gd name="T27" fmla="*/ 1079 h 1437"/>
                <a:gd name="T28" fmla="*/ 117 w 1456"/>
                <a:gd name="T29" fmla="*/ 1066 h 1437"/>
                <a:gd name="T30" fmla="*/ 117 w 1456"/>
                <a:gd name="T31" fmla="*/ 1068 h 1437"/>
                <a:gd name="T32" fmla="*/ 117 w 1456"/>
                <a:gd name="T33" fmla="*/ 1069 h 1437"/>
                <a:gd name="T34" fmla="*/ 123 w 1456"/>
                <a:gd name="T35" fmla="*/ 1062 h 1437"/>
                <a:gd name="T36" fmla="*/ 166 w 1456"/>
                <a:gd name="T37" fmla="*/ 1040 h 1437"/>
                <a:gd name="T38" fmla="*/ 224 w 1456"/>
                <a:gd name="T39" fmla="*/ 999 h 1437"/>
                <a:gd name="T40" fmla="*/ 227 w 1456"/>
                <a:gd name="T41" fmla="*/ 990 h 1437"/>
                <a:gd name="T42" fmla="*/ 228 w 1456"/>
                <a:gd name="T43" fmla="*/ 980 h 1437"/>
                <a:gd name="T44" fmla="*/ 1456 w 1456"/>
                <a:gd name="T45" fmla="*/ 0 h 1437"/>
                <a:gd name="T46" fmla="*/ 1456 w 1456"/>
                <a:gd name="T47" fmla="*/ 44 h 1437"/>
                <a:gd name="T48" fmla="*/ 187 w 1456"/>
                <a:gd name="T49" fmla="*/ 1091 h 1437"/>
                <a:gd name="T50" fmla="*/ 197 w 1456"/>
                <a:gd name="T51" fmla="*/ 1114 h 1437"/>
                <a:gd name="T52" fmla="*/ 217 w 1456"/>
                <a:gd name="T53" fmla="*/ 1177 h 1437"/>
                <a:gd name="T54" fmla="*/ 230 w 1456"/>
                <a:gd name="T55" fmla="*/ 1249 h 1437"/>
                <a:gd name="T56" fmla="*/ 231 w 1456"/>
                <a:gd name="T57" fmla="*/ 1318 h 1437"/>
                <a:gd name="T58" fmla="*/ 224 w 1456"/>
                <a:gd name="T59" fmla="*/ 1348 h 1437"/>
                <a:gd name="T60" fmla="*/ 213 w 1456"/>
                <a:gd name="T61" fmla="*/ 1355 h 1437"/>
                <a:gd name="T62" fmla="*/ 201 w 1456"/>
                <a:gd name="T63" fmla="*/ 1363 h 1437"/>
                <a:gd name="T64" fmla="*/ 196 w 1456"/>
                <a:gd name="T65" fmla="*/ 1367 h 1437"/>
                <a:gd name="T66" fmla="*/ 187 w 1456"/>
                <a:gd name="T67" fmla="*/ 1374 h 1437"/>
                <a:gd name="T68" fmla="*/ 179 w 1456"/>
                <a:gd name="T69" fmla="*/ 1379 h 1437"/>
                <a:gd name="T70" fmla="*/ 175 w 1456"/>
                <a:gd name="T71" fmla="*/ 1381 h 1437"/>
                <a:gd name="T72" fmla="*/ 154 w 1456"/>
                <a:gd name="T73" fmla="*/ 1394 h 1437"/>
                <a:gd name="T74" fmla="*/ 138 w 1456"/>
                <a:gd name="T75" fmla="*/ 1403 h 1437"/>
                <a:gd name="T76" fmla="*/ 112 w 1456"/>
                <a:gd name="T77" fmla="*/ 1416 h 1437"/>
                <a:gd name="T78" fmla="*/ 75 w 1456"/>
                <a:gd name="T79" fmla="*/ 1429 h 1437"/>
                <a:gd name="T80" fmla="*/ 64 w 1456"/>
                <a:gd name="T81" fmla="*/ 1429 h 1437"/>
                <a:gd name="T82" fmla="*/ 58 w 1456"/>
                <a:gd name="T83" fmla="*/ 1429 h 1437"/>
                <a:gd name="T84" fmla="*/ 53 w 1456"/>
                <a:gd name="T85" fmla="*/ 1428 h 1437"/>
                <a:gd name="T86" fmla="*/ 47 w 1456"/>
                <a:gd name="T87" fmla="*/ 1427 h 1437"/>
                <a:gd name="T88" fmla="*/ 40 w 1456"/>
                <a:gd name="T89" fmla="*/ 1427 h 1437"/>
                <a:gd name="T90" fmla="*/ 20 w 1456"/>
                <a:gd name="T91" fmla="*/ 1429 h 1437"/>
                <a:gd name="T92" fmla="*/ 0 w 1456"/>
                <a:gd name="T93" fmla="*/ 1437 h 14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456" h="1437">
                  <a:moveTo>
                    <a:pt x="0" y="1437"/>
                  </a:moveTo>
                  <a:lnTo>
                    <a:pt x="0" y="1088"/>
                  </a:lnTo>
                  <a:lnTo>
                    <a:pt x="1" y="1088"/>
                  </a:lnTo>
                  <a:lnTo>
                    <a:pt x="14" y="1086"/>
                  </a:lnTo>
                  <a:lnTo>
                    <a:pt x="25" y="1082"/>
                  </a:lnTo>
                  <a:lnTo>
                    <a:pt x="30" y="1081"/>
                  </a:lnTo>
                  <a:lnTo>
                    <a:pt x="34" y="1079"/>
                  </a:lnTo>
                  <a:lnTo>
                    <a:pt x="38" y="1078"/>
                  </a:lnTo>
                  <a:lnTo>
                    <a:pt x="40" y="1078"/>
                  </a:lnTo>
                  <a:lnTo>
                    <a:pt x="47" y="1079"/>
                  </a:lnTo>
                  <a:lnTo>
                    <a:pt x="53" y="1079"/>
                  </a:lnTo>
                  <a:lnTo>
                    <a:pt x="58" y="1081"/>
                  </a:lnTo>
                  <a:lnTo>
                    <a:pt x="64" y="1081"/>
                  </a:lnTo>
                  <a:lnTo>
                    <a:pt x="84" y="1079"/>
                  </a:lnTo>
                  <a:lnTo>
                    <a:pt x="117" y="1066"/>
                  </a:lnTo>
                  <a:lnTo>
                    <a:pt x="117" y="1068"/>
                  </a:lnTo>
                  <a:lnTo>
                    <a:pt x="117" y="1069"/>
                  </a:lnTo>
                  <a:lnTo>
                    <a:pt x="123" y="1062"/>
                  </a:lnTo>
                  <a:lnTo>
                    <a:pt x="166" y="1040"/>
                  </a:lnTo>
                  <a:lnTo>
                    <a:pt x="224" y="999"/>
                  </a:lnTo>
                  <a:lnTo>
                    <a:pt x="227" y="990"/>
                  </a:lnTo>
                  <a:lnTo>
                    <a:pt x="228" y="980"/>
                  </a:lnTo>
                  <a:lnTo>
                    <a:pt x="1456" y="0"/>
                  </a:lnTo>
                  <a:lnTo>
                    <a:pt x="1456" y="44"/>
                  </a:lnTo>
                  <a:lnTo>
                    <a:pt x="187" y="1091"/>
                  </a:lnTo>
                  <a:lnTo>
                    <a:pt x="197" y="1114"/>
                  </a:lnTo>
                  <a:lnTo>
                    <a:pt x="217" y="1177"/>
                  </a:lnTo>
                  <a:lnTo>
                    <a:pt x="230" y="1249"/>
                  </a:lnTo>
                  <a:lnTo>
                    <a:pt x="231" y="1318"/>
                  </a:lnTo>
                  <a:lnTo>
                    <a:pt x="224" y="1348"/>
                  </a:lnTo>
                  <a:lnTo>
                    <a:pt x="213" y="1355"/>
                  </a:lnTo>
                  <a:lnTo>
                    <a:pt x="201" y="1363"/>
                  </a:lnTo>
                  <a:lnTo>
                    <a:pt x="196" y="1367"/>
                  </a:lnTo>
                  <a:lnTo>
                    <a:pt x="187" y="1374"/>
                  </a:lnTo>
                  <a:lnTo>
                    <a:pt x="179" y="1379"/>
                  </a:lnTo>
                  <a:lnTo>
                    <a:pt x="175" y="1381"/>
                  </a:lnTo>
                  <a:lnTo>
                    <a:pt x="154" y="1394"/>
                  </a:lnTo>
                  <a:lnTo>
                    <a:pt x="138" y="1403"/>
                  </a:lnTo>
                  <a:lnTo>
                    <a:pt x="112" y="1416"/>
                  </a:lnTo>
                  <a:lnTo>
                    <a:pt x="75" y="1429"/>
                  </a:lnTo>
                  <a:lnTo>
                    <a:pt x="64" y="1429"/>
                  </a:lnTo>
                  <a:lnTo>
                    <a:pt x="58" y="1429"/>
                  </a:lnTo>
                  <a:lnTo>
                    <a:pt x="53" y="1428"/>
                  </a:lnTo>
                  <a:lnTo>
                    <a:pt x="47" y="1427"/>
                  </a:lnTo>
                  <a:lnTo>
                    <a:pt x="40" y="1427"/>
                  </a:lnTo>
                  <a:lnTo>
                    <a:pt x="20" y="1429"/>
                  </a:lnTo>
                  <a:lnTo>
                    <a:pt x="0" y="143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57" name="Freeform 316"/>
            <p:cNvSpPr>
              <a:spLocks/>
            </p:cNvSpPr>
            <p:nvPr/>
          </p:nvSpPr>
          <p:spPr bwMode="auto">
            <a:xfrm>
              <a:off x="4818063" y="2644775"/>
              <a:ext cx="90488" cy="106363"/>
            </a:xfrm>
            <a:custGeom>
              <a:avLst/>
              <a:gdLst>
                <a:gd name="T0" fmla="*/ 0 w 231"/>
                <a:gd name="T1" fmla="*/ 265 h 265"/>
                <a:gd name="T2" fmla="*/ 0 w 231"/>
                <a:gd name="T3" fmla="*/ 0 h 265"/>
                <a:gd name="T4" fmla="*/ 36 w 231"/>
                <a:gd name="T5" fmla="*/ 44 h 265"/>
                <a:gd name="T6" fmla="*/ 87 w 231"/>
                <a:gd name="T7" fmla="*/ 2 h 265"/>
                <a:gd name="T8" fmla="*/ 90 w 231"/>
                <a:gd name="T9" fmla="*/ 53 h 265"/>
                <a:gd name="T10" fmla="*/ 108 w 231"/>
                <a:gd name="T11" fmla="*/ 158 h 265"/>
                <a:gd name="T12" fmla="*/ 112 w 231"/>
                <a:gd name="T13" fmla="*/ 204 h 265"/>
                <a:gd name="T14" fmla="*/ 113 w 231"/>
                <a:gd name="T15" fmla="*/ 216 h 265"/>
                <a:gd name="T16" fmla="*/ 127 w 231"/>
                <a:gd name="T17" fmla="*/ 229 h 265"/>
                <a:gd name="T18" fmla="*/ 138 w 231"/>
                <a:gd name="T19" fmla="*/ 233 h 265"/>
                <a:gd name="T20" fmla="*/ 175 w 231"/>
                <a:gd name="T21" fmla="*/ 211 h 265"/>
                <a:gd name="T22" fmla="*/ 224 w 231"/>
                <a:gd name="T23" fmla="*/ 176 h 265"/>
                <a:gd name="T24" fmla="*/ 230 w 231"/>
                <a:gd name="T25" fmla="*/ 150 h 265"/>
                <a:gd name="T26" fmla="*/ 231 w 231"/>
                <a:gd name="T27" fmla="*/ 120 h 265"/>
                <a:gd name="T28" fmla="*/ 231 w 231"/>
                <a:gd name="T29" fmla="*/ 138 h 265"/>
                <a:gd name="T30" fmla="*/ 228 w 231"/>
                <a:gd name="T31" fmla="*/ 157 h 265"/>
                <a:gd name="T32" fmla="*/ 227 w 231"/>
                <a:gd name="T33" fmla="*/ 167 h 265"/>
                <a:gd name="T34" fmla="*/ 224 w 231"/>
                <a:gd name="T35" fmla="*/ 176 h 265"/>
                <a:gd name="T36" fmla="*/ 166 w 231"/>
                <a:gd name="T37" fmla="*/ 217 h 265"/>
                <a:gd name="T38" fmla="*/ 123 w 231"/>
                <a:gd name="T39" fmla="*/ 239 h 265"/>
                <a:gd name="T40" fmla="*/ 121 w 231"/>
                <a:gd name="T41" fmla="*/ 241 h 265"/>
                <a:gd name="T42" fmla="*/ 117 w 231"/>
                <a:gd name="T43" fmla="*/ 243 h 265"/>
                <a:gd name="T44" fmla="*/ 84 w 231"/>
                <a:gd name="T45" fmla="*/ 256 h 265"/>
                <a:gd name="T46" fmla="*/ 64 w 231"/>
                <a:gd name="T47" fmla="*/ 258 h 265"/>
                <a:gd name="T48" fmla="*/ 58 w 231"/>
                <a:gd name="T49" fmla="*/ 258 h 265"/>
                <a:gd name="T50" fmla="*/ 53 w 231"/>
                <a:gd name="T51" fmla="*/ 256 h 265"/>
                <a:gd name="T52" fmla="*/ 47 w 231"/>
                <a:gd name="T53" fmla="*/ 256 h 265"/>
                <a:gd name="T54" fmla="*/ 40 w 231"/>
                <a:gd name="T55" fmla="*/ 255 h 265"/>
                <a:gd name="T56" fmla="*/ 38 w 231"/>
                <a:gd name="T57" fmla="*/ 255 h 265"/>
                <a:gd name="T58" fmla="*/ 34 w 231"/>
                <a:gd name="T59" fmla="*/ 256 h 265"/>
                <a:gd name="T60" fmla="*/ 17 w 231"/>
                <a:gd name="T61" fmla="*/ 259 h 265"/>
                <a:gd name="T62" fmla="*/ 1 w 231"/>
                <a:gd name="T63" fmla="*/ 265 h 265"/>
                <a:gd name="T64" fmla="*/ 0 w 231"/>
                <a:gd name="T65" fmla="*/ 265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31" h="265">
                  <a:moveTo>
                    <a:pt x="0" y="265"/>
                  </a:moveTo>
                  <a:lnTo>
                    <a:pt x="0" y="0"/>
                  </a:lnTo>
                  <a:lnTo>
                    <a:pt x="36" y="44"/>
                  </a:lnTo>
                  <a:lnTo>
                    <a:pt x="87" y="2"/>
                  </a:lnTo>
                  <a:lnTo>
                    <a:pt x="90" y="53"/>
                  </a:lnTo>
                  <a:lnTo>
                    <a:pt x="108" y="158"/>
                  </a:lnTo>
                  <a:lnTo>
                    <a:pt x="112" y="204"/>
                  </a:lnTo>
                  <a:lnTo>
                    <a:pt x="113" y="216"/>
                  </a:lnTo>
                  <a:lnTo>
                    <a:pt x="127" y="229"/>
                  </a:lnTo>
                  <a:lnTo>
                    <a:pt x="138" y="233"/>
                  </a:lnTo>
                  <a:lnTo>
                    <a:pt x="175" y="211"/>
                  </a:lnTo>
                  <a:lnTo>
                    <a:pt x="224" y="176"/>
                  </a:lnTo>
                  <a:lnTo>
                    <a:pt x="230" y="150"/>
                  </a:lnTo>
                  <a:lnTo>
                    <a:pt x="231" y="120"/>
                  </a:lnTo>
                  <a:lnTo>
                    <a:pt x="231" y="138"/>
                  </a:lnTo>
                  <a:lnTo>
                    <a:pt x="228" y="157"/>
                  </a:lnTo>
                  <a:lnTo>
                    <a:pt x="227" y="167"/>
                  </a:lnTo>
                  <a:lnTo>
                    <a:pt x="224" y="176"/>
                  </a:lnTo>
                  <a:lnTo>
                    <a:pt x="166" y="217"/>
                  </a:lnTo>
                  <a:lnTo>
                    <a:pt x="123" y="239"/>
                  </a:lnTo>
                  <a:lnTo>
                    <a:pt x="121" y="241"/>
                  </a:lnTo>
                  <a:lnTo>
                    <a:pt x="117" y="243"/>
                  </a:lnTo>
                  <a:lnTo>
                    <a:pt x="84" y="256"/>
                  </a:lnTo>
                  <a:lnTo>
                    <a:pt x="64" y="258"/>
                  </a:lnTo>
                  <a:lnTo>
                    <a:pt x="58" y="258"/>
                  </a:lnTo>
                  <a:lnTo>
                    <a:pt x="53" y="256"/>
                  </a:lnTo>
                  <a:lnTo>
                    <a:pt x="47" y="256"/>
                  </a:lnTo>
                  <a:lnTo>
                    <a:pt x="40" y="255"/>
                  </a:lnTo>
                  <a:lnTo>
                    <a:pt x="38" y="255"/>
                  </a:lnTo>
                  <a:lnTo>
                    <a:pt x="34" y="256"/>
                  </a:lnTo>
                  <a:lnTo>
                    <a:pt x="17" y="259"/>
                  </a:lnTo>
                  <a:lnTo>
                    <a:pt x="1" y="265"/>
                  </a:lnTo>
                  <a:lnTo>
                    <a:pt x="0" y="265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58" name="Freeform 317"/>
            <p:cNvSpPr>
              <a:spLocks/>
            </p:cNvSpPr>
            <p:nvPr/>
          </p:nvSpPr>
          <p:spPr bwMode="auto">
            <a:xfrm>
              <a:off x="4818063" y="2635250"/>
              <a:ext cx="7938" cy="6350"/>
            </a:xfrm>
            <a:custGeom>
              <a:avLst/>
              <a:gdLst>
                <a:gd name="T0" fmla="*/ 0 w 21"/>
                <a:gd name="T1" fmla="*/ 17 h 17"/>
                <a:gd name="T2" fmla="*/ 0 w 21"/>
                <a:gd name="T3" fmla="*/ 10 h 17"/>
                <a:gd name="T4" fmla="*/ 10 w 21"/>
                <a:gd name="T5" fmla="*/ 5 h 17"/>
                <a:gd name="T6" fmla="*/ 21 w 21"/>
                <a:gd name="T7" fmla="*/ 0 h 17"/>
                <a:gd name="T8" fmla="*/ 0 w 21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7">
                  <a:moveTo>
                    <a:pt x="0" y="17"/>
                  </a:moveTo>
                  <a:lnTo>
                    <a:pt x="0" y="10"/>
                  </a:lnTo>
                  <a:lnTo>
                    <a:pt x="10" y="5"/>
                  </a:lnTo>
                  <a:lnTo>
                    <a:pt x="21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rgbClr val="E6C8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59" name="Freeform 318"/>
            <p:cNvSpPr>
              <a:spLocks/>
            </p:cNvSpPr>
            <p:nvPr/>
          </p:nvSpPr>
          <p:spPr bwMode="auto">
            <a:xfrm>
              <a:off x="4818063" y="2595563"/>
              <a:ext cx="46038" cy="42863"/>
            </a:xfrm>
            <a:custGeom>
              <a:avLst/>
              <a:gdLst>
                <a:gd name="T0" fmla="*/ 0 w 118"/>
                <a:gd name="T1" fmla="*/ 109 h 109"/>
                <a:gd name="T2" fmla="*/ 0 w 118"/>
                <a:gd name="T3" fmla="*/ 42 h 109"/>
                <a:gd name="T4" fmla="*/ 13 w 118"/>
                <a:gd name="T5" fmla="*/ 40 h 109"/>
                <a:gd name="T6" fmla="*/ 25 w 118"/>
                <a:gd name="T7" fmla="*/ 37 h 109"/>
                <a:gd name="T8" fmla="*/ 96 w 118"/>
                <a:gd name="T9" fmla="*/ 7 h 109"/>
                <a:gd name="T10" fmla="*/ 114 w 118"/>
                <a:gd name="T11" fmla="*/ 0 h 109"/>
                <a:gd name="T12" fmla="*/ 114 w 118"/>
                <a:gd name="T13" fmla="*/ 0 h 109"/>
                <a:gd name="T14" fmla="*/ 115 w 118"/>
                <a:gd name="T15" fmla="*/ 2 h 109"/>
                <a:gd name="T16" fmla="*/ 118 w 118"/>
                <a:gd name="T17" fmla="*/ 11 h 109"/>
                <a:gd name="T18" fmla="*/ 117 w 118"/>
                <a:gd name="T19" fmla="*/ 22 h 109"/>
                <a:gd name="T20" fmla="*/ 21 w 118"/>
                <a:gd name="T21" fmla="*/ 99 h 109"/>
                <a:gd name="T22" fmla="*/ 10 w 118"/>
                <a:gd name="T23" fmla="*/ 104 h 109"/>
                <a:gd name="T24" fmla="*/ 0 w 118"/>
                <a:gd name="T25" fmla="*/ 109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8" h="109">
                  <a:moveTo>
                    <a:pt x="0" y="109"/>
                  </a:moveTo>
                  <a:lnTo>
                    <a:pt x="0" y="42"/>
                  </a:lnTo>
                  <a:lnTo>
                    <a:pt x="13" y="40"/>
                  </a:lnTo>
                  <a:lnTo>
                    <a:pt x="25" y="37"/>
                  </a:lnTo>
                  <a:lnTo>
                    <a:pt x="96" y="7"/>
                  </a:lnTo>
                  <a:lnTo>
                    <a:pt x="114" y="0"/>
                  </a:lnTo>
                  <a:lnTo>
                    <a:pt x="114" y="0"/>
                  </a:lnTo>
                  <a:lnTo>
                    <a:pt x="115" y="2"/>
                  </a:lnTo>
                  <a:lnTo>
                    <a:pt x="118" y="11"/>
                  </a:lnTo>
                  <a:lnTo>
                    <a:pt x="117" y="22"/>
                  </a:lnTo>
                  <a:lnTo>
                    <a:pt x="21" y="99"/>
                  </a:lnTo>
                  <a:lnTo>
                    <a:pt x="10" y="104"/>
                  </a:lnTo>
                  <a:lnTo>
                    <a:pt x="0" y="109"/>
                  </a:lnTo>
                  <a:close/>
                </a:path>
              </a:pathLst>
            </a:custGeom>
            <a:solidFill>
              <a:srgbClr val="EBD3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60" name="Freeform 319"/>
            <p:cNvSpPr>
              <a:spLocks/>
            </p:cNvSpPr>
            <p:nvPr/>
          </p:nvSpPr>
          <p:spPr bwMode="auto">
            <a:xfrm>
              <a:off x="4818063" y="2159000"/>
              <a:ext cx="612775" cy="503238"/>
            </a:xfrm>
            <a:custGeom>
              <a:avLst/>
              <a:gdLst>
                <a:gd name="T0" fmla="*/ 36 w 1544"/>
                <a:gd name="T1" fmla="*/ 1269 h 1269"/>
                <a:gd name="T2" fmla="*/ 0 w 1544"/>
                <a:gd name="T3" fmla="*/ 1225 h 1269"/>
                <a:gd name="T4" fmla="*/ 0 w 1544"/>
                <a:gd name="T5" fmla="*/ 1216 h 1269"/>
                <a:gd name="T6" fmla="*/ 21 w 1544"/>
                <a:gd name="T7" fmla="*/ 1199 h 1269"/>
                <a:gd name="T8" fmla="*/ 117 w 1544"/>
                <a:gd name="T9" fmla="*/ 1122 h 1269"/>
                <a:gd name="T10" fmla="*/ 1456 w 1544"/>
                <a:gd name="T11" fmla="*/ 54 h 1269"/>
                <a:gd name="T12" fmla="*/ 1478 w 1544"/>
                <a:gd name="T13" fmla="*/ 36 h 1269"/>
                <a:gd name="T14" fmla="*/ 1524 w 1544"/>
                <a:gd name="T15" fmla="*/ 0 h 1269"/>
                <a:gd name="T16" fmla="*/ 1544 w 1544"/>
                <a:gd name="T17" fmla="*/ 26 h 1269"/>
                <a:gd name="T18" fmla="*/ 1478 w 1544"/>
                <a:gd name="T19" fmla="*/ 80 h 1269"/>
                <a:gd name="T20" fmla="*/ 1456 w 1544"/>
                <a:gd name="T21" fmla="*/ 98 h 1269"/>
                <a:gd name="T22" fmla="*/ 187 w 1544"/>
                <a:gd name="T23" fmla="*/ 1146 h 1269"/>
                <a:gd name="T24" fmla="*/ 183 w 1544"/>
                <a:gd name="T25" fmla="*/ 1138 h 1269"/>
                <a:gd name="T26" fmla="*/ 179 w 1544"/>
                <a:gd name="T27" fmla="*/ 1133 h 1269"/>
                <a:gd name="T28" fmla="*/ 171 w 1544"/>
                <a:gd name="T29" fmla="*/ 1125 h 1269"/>
                <a:gd name="T30" fmla="*/ 156 w 1544"/>
                <a:gd name="T31" fmla="*/ 1124 h 1269"/>
                <a:gd name="T32" fmla="*/ 144 w 1544"/>
                <a:gd name="T33" fmla="*/ 1125 h 1269"/>
                <a:gd name="T34" fmla="*/ 131 w 1544"/>
                <a:gd name="T35" fmla="*/ 1126 h 1269"/>
                <a:gd name="T36" fmla="*/ 119 w 1544"/>
                <a:gd name="T37" fmla="*/ 1137 h 1269"/>
                <a:gd name="T38" fmla="*/ 103 w 1544"/>
                <a:gd name="T39" fmla="*/ 1159 h 1269"/>
                <a:gd name="T40" fmla="*/ 88 w 1544"/>
                <a:gd name="T41" fmla="*/ 1197 h 1269"/>
                <a:gd name="T42" fmla="*/ 87 w 1544"/>
                <a:gd name="T43" fmla="*/ 1227 h 1269"/>
                <a:gd name="T44" fmla="*/ 36 w 1544"/>
                <a:gd name="T45" fmla="*/ 1269 h 1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544" h="1269">
                  <a:moveTo>
                    <a:pt x="36" y="1269"/>
                  </a:moveTo>
                  <a:lnTo>
                    <a:pt x="0" y="1225"/>
                  </a:lnTo>
                  <a:lnTo>
                    <a:pt x="0" y="1216"/>
                  </a:lnTo>
                  <a:lnTo>
                    <a:pt x="21" y="1199"/>
                  </a:lnTo>
                  <a:lnTo>
                    <a:pt x="117" y="1122"/>
                  </a:lnTo>
                  <a:lnTo>
                    <a:pt x="1456" y="54"/>
                  </a:lnTo>
                  <a:lnTo>
                    <a:pt x="1478" y="36"/>
                  </a:lnTo>
                  <a:lnTo>
                    <a:pt x="1524" y="0"/>
                  </a:lnTo>
                  <a:lnTo>
                    <a:pt x="1544" y="26"/>
                  </a:lnTo>
                  <a:lnTo>
                    <a:pt x="1478" y="80"/>
                  </a:lnTo>
                  <a:lnTo>
                    <a:pt x="1456" y="98"/>
                  </a:lnTo>
                  <a:lnTo>
                    <a:pt x="187" y="1146"/>
                  </a:lnTo>
                  <a:lnTo>
                    <a:pt x="183" y="1138"/>
                  </a:lnTo>
                  <a:lnTo>
                    <a:pt x="179" y="1133"/>
                  </a:lnTo>
                  <a:lnTo>
                    <a:pt x="171" y="1125"/>
                  </a:lnTo>
                  <a:lnTo>
                    <a:pt x="156" y="1124"/>
                  </a:lnTo>
                  <a:lnTo>
                    <a:pt x="144" y="1125"/>
                  </a:lnTo>
                  <a:lnTo>
                    <a:pt x="131" y="1126"/>
                  </a:lnTo>
                  <a:lnTo>
                    <a:pt x="119" y="1137"/>
                  </a:lnTo>
                  <a:lnTo>
                    <a:pt x="103" y="1159"/>
                  </a:lnTo>
                  <a:lnTo>
                    <a:pt x="88" y="1197"/>
                  </a:lnTo>
                  <a:lnTo>
                    <a:pt x="87" y="1227"/>
                  </a:lnTo>
                  <a:lnTo>
                    <a:pt x="36" y="126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61" name="Freeform 320"/>
            <p:cNvSpPr>
              <a:spLocks/>
            </p:cNvSpPr>
            <p:nvPr/>
          </p:nvSpPr>
          <p:spPr bwMode="auto">
            <a:xfrm>
              <a:off x="4851400" y="2605088"/>
              <a:ext cx="57150" cy="133350"/>
            </a:xfrm>
            <a:custGeom>
              <a:avLst/>
              <a:gdLst>
                <a:gd name="T0" fmla="*/ 51 w 144"/>
                <a:gd name="T1" fmla="*/ 334 h 334"/>
                <a:gd name="T2" fmla="*/ 40 w 144"/>
                <a:gd name="T3" fmla="*/ 330 h 334"/>
                <a:gd name="T4" fmla="*/ 26 w 144"/>
                <a:gd name="T5" fmla="*/ 317 h 334"/>
                <a:gd name="T6" fmla="*/ 25 w 144"/>
                <a:gd name="T7" fmla="*/ 305 h 334"/>
                <a:gd name="T8" fmla="*/ 21 w 144"/>
                <a:gd name="T9" fmla="*/ 259 h 334"/>
                <a:gd name="T10" fmla="*/ 3 w 144"/>
                <a:gd name="T11" fmla="*/ 154 h 334"/>
                <a:gd name="T12" fmla="*/ 0 w 144"/>
                <a:gd name="T13" fmla="*/ 103 h 334"/>
                <a:gd name="T14" fmla="*/ 1 w 144"/>
                <a:gd name="T15" fmla="*/ 73 h 334"/>
                <a:gd name="T16" fmla="*/ 16 w 144"/>
                <a:gd name="T17" fmla="*/ 35 h 334"/>
                <a:gd name="T18" fmla="*/ 32 w 144"/>
                <a:gd name="T19" fmla="*/ 13 h 334"/>
                <a:gd name="T20" fmla="*/ 44 w 144"/>
                <a:gd name="T21" fmla="*/ 2 h 334"/>
                <a:gd name="T22" fmla="*/ 57 w 144"/>
                <a:gd name="T23" fmla="*/ 1 h 334"/>
                <a:gd name="T24" fmla="*/ 69 w 144"/>
                <a:gd name="T25" fmla="*/ 0 h 334"/>
                <a:gd name="T26" fmla="*/ 84 w 144"/>
                <a:gd name="T27" fmla="*/ 1 h 334"/>
                <a:gd name="T28" fmla="*/ 92 w 144"/>
                <a:gd name="T29" fmla="*/ 9 h 334"/>
                <a:gd name="T30" fmla="*/ 96 w 144"/>
                <a:gd name="T31" fmla="*/ 14 h 334"/>
                <a:gd name="T32" fmla="*/ 100 w 144"/>
                <a:gd name="T33" fmla="*/ 22 h 334"/>
                <a:gd name="T34" fmla="*/ 102 w 144"/>
                <a:gd name="T35" fmla="*/ 26 h 334"/>
                <a:gd name="T36" fmla="*/ 105 w 144"/>
                <a:gd name="T37" fmla="*/ 32 h 334"/>
                <a:gd name="T38" fmla="*/ 119 w 144"/>
                <a:gd name="T39" fmla="*/ 70 h 334"/>
                <a:gd name="T40" fmla="*/ 141 w 144"/>
                <a:gd name="T41" fmla="*/ 171 h 334"/>
                <a:gd name="T42" fmla="*/ 144 w 144"/>
                <a:gd name="T43" fmla="*/ 221 h 334"/>
                <a:gd name="T44" fmla="*/ 143 w 144"/>
                <a:gd name="T45" fmla="*/ 251 h 334"/>
                <a:gd name="T46" fmla="*/ 137 w 144"/>
                <a:gd name="T47" fmla="*/ 277 h 334"/>
                <a:gd name="T48" fmla="*/ 88 w 144"/>
                <a:gd name="T49" fmla="*/ 312 h 334"/>
                <a:gd name="T50" fmla="*/ 51 w 144"/>
                <a:gd name="T51" fmla="*/ 334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4" h="334">
                  <a:moveTo>
                    <a:pt x="51" y="334"/>
                  </a:moveTo>
                  <a:lnTo>
                    <a:pt x="40" y="330"/>
                  </a:lnTo>
                  <a:lnTo>
                    <a:pt x="26" y="317"/>
                  </a:lnTo>
                  <a:lnTo>
                    <a:pt x="25" y="305"/>
                  </a:lnTo>
                  <a:lnTo>
                    <a:pt x="21" y="259"/>
                  </a:lnTo>
                  <a:lnTo>
                    <a:pt x="3" y="154"/>
                  </a:lnTo>
                  <a:lnTo>
                    <a:pt x="0" y="103"/>
                  </a:lnTo>
                  <a:lnTo>
                    <a:pt x="1" y="73"/>
                  </a:lnTo>
                  <a:lnTo>
                    <a:pt x="16" y="35"/>
                  </a:lnTo>
                  <a:lnTo>
                    <a:pt x="32" y="13"/>
                  </a:lnTo>
                  <a:lnTo>
                    <a:pt x="44" y="2"/>
                  </a:lnTo>
                  <a:lnTo>
                    <a:pt x="57" y="1"/>
                  </a:lnTo>
                  <a:lnTo>
                    <a:pt x="69" y="0"/>
                  </a:lnTo>
                  <a:lnTo>
                    <a:pt x="84" y="1"/>
                  </a:lnTo>
                  <a:lnTo>
                    <a:pt x="92" y="9"/>
                  </a:lnTo>
                  <a:lnTo>
                    <a:pt x="96" y="14"/>
                  </a:lnTo>
                  <a:lnTo>
                    <a:pt x="100" y="22"/>
                  </a:lnTo>
                  <a:lnTo>
                    <a:pt x="102" y="26"/>
                  </a:lnTo>
                  <a:lnTo>
                    <a:pt x="105" y="32"/>
                  </a:lnTo>
                  <a:lnTo>
                    <a:pt x="119" y="70"/>
                  </a:lnTo>
                  <a:lnTo>
                    <a:pt x="141" y="171"/>
                  </a:lnTo>
                  <a:lnTo>
                    <a:pt x="144" y="221"/>
                  </a:lnTo>
                  <a:lnTo>
                    <a:pt x="143" y="251"/>
                  </a:lnTo>
                  <a:lnTo>
                    <a:pt x="137" y="277"/>
                  </a:lnTo>
                  <a:lnTo>
                    <a:pt x="88" y="312"/>
                  </a:lnTo>
                  <a:lnTo>
                    <a:pt x="51" y="334"/>
                  </a:lnTo>
                  <a:close/>
                </a:path>
              </a:pathLst>
            </a:custGeom>
            <a:solidFill>
              <a:srgbClr val="E9CE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369333" y="1958647"/>
            <a:ext cx="2177132" cy="3063526"/>
            <a:chOff x="492442" y="1853870"/>
            <a:chExt cx="2902844" cy="4084698"/>
          </a:xfrm>
        </p:grpSpPr>
        <p:grpSp>
          <p:nvGrpSpPr>
            <p:cNvPr id="63" name="Group 62"/>
            <p:cNvGrpSpPr/>
            <p:nvPr/>
          </p:nvGrpSpPr>
          <p:grpSpPr>
            <a:xfrm>
              <a:off x="492442" y="1853870"/>
              <a:ext cx="2902844" cy="1262299"/>
              <a:chOff x="535683" y="1833863"/>
              <a:chExt cx="2902844" cy="1262299"/>
            </a:xfrm>
          </p:grpSpPr>
          <p:sp>
            <p:nvSpPr>
              <p:cNvPr id="70" name="Shape 208"/>
              <p:cNvSpPr/>
              <p:nvPr/>
            </p:nvSpPr>
            <p:spPr>
              <a:xfrm>
                <a:off x="1066090" y="2634500"/>
                <a:ext cx="2372437" cy="46166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34289" tIns="34289" rIns="34289" bIns="34289" numCol="1" anchor="t">
                <a:spAutoFit/>
              </a:bodyPr>
              <a:lstStyle/>
              <a:p>
                <a:pPr algn="r"/>
                <a:r>
                  <a:rPr lang="en-US" sz="900" dirty="0" err="1">
                    <a:solidFill>
                      <a:srgbClr val="808080"/>
                    </a:solidFill>
                    <a:latin typeface="+mj-lt"/>
                  </a:rPr>
                  <a:t>Geçmiş</a:t>
                </a:r>
                <a:r>
                  <a:rPr lang="en-US" sz="900" dirty="0">
                    <a:solidFill>
                      <a:srgbClr val="808080"/>
                    </a:solidFill>
                    <a:latin typeface="+mj-lt"/>
                  </a:rPr>
                  <a:t>, </a:t>
                </a:r>
                <a:r>
                  <a:rPr lang="en-US" sz="900" dirty="0" err="1">
                    <a:solidFill>
                      <a:srgbClr val="808080"/>
                    </a:solidFill>
                    <a:latin typeface="+mj-lt"/>
                  </a:rPr>
                  <a:t>Trendler</a:t>
                </a:r>
                <a:r>
                  <a:rPr lang="en-US" sz="900" dirty="0">
                    <a:solidFill>
                      <a:srgbClr val="808080"/>
                    </a:solidFill>
                    <a:latin typeface="+mj-lt"/>
                  </a:rPr>
                  <a:t>, </a:t>
                </a:r>
                <a:r>
                  <a:rPr lang="en-US" sz="900" dirty="0" err="1">
                    <a:solidFill>
                      <a:srgbClr val="808080"/>
                    </a:solidFill>
                    <a:latin typeface="+mj-lt"/>
                  </a:rPr>
                  <a:t>Faydalar</a:t>
                </a:r>
                <a:r>
                  <a:rPr lang="en-US" sz="900" dirty="0">
                    <a:solidFill>
                      <a:srgbClr val="808080"/>
                    </a:solidFill>
                    <a:latin typeface="+mj-lt"/>
                  </a:rPr>
                  <a:t>, </a:t>
                </a:r>
                <a:r>
                  <a:rPr lang="en-US" sz="900" dirty="0" err="1">
                    <a:solidFill>
                      <a:srgbClr val="808080"/>
                    </a:solidFill>
                    <a:latin typeface="+mj-lt"/>
                  </a:rPr>
                  <a:t>Neden</a:t>
                </a:r>
                <a:r>
                  <a:rPr lang="en-US" sz="900" dirty="0">
                    <a:solidFill>
                      <a:srgbClr val="808080"/>
                    </a:solidFill>
                    <a:latin typeface="+mj-lt"/>
                  </a:rPr>
                  <a:t> MEAN?</a:t>
                </a:r>
                <a:endParaRPr sz="900" dirty="0">
                  <a:solidFill>
                    <a:srgbClr val="808080"/>
                  </a:solidFill>
                  <a:latin typeface="+mj-lt"/>
                </a:endParaRPr>
              </a:p>
            </p:txBody>
          </p:sp>
          <p:sp>
            <p:nvSpPr>
              <p:cNvPr id="71" name="TextBox 70"/>
              <p:cNvSpPr txBox="1"/>
              <p:nvPr/>
            </p:nvSpPr>
            <p:spPr>
              <a:xfrm>
                <a:off x="535683" y="1833863"/>
                <a:ext cx="2902844" cy="86177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none" lIns="34289" tIns="34289" rIns="34289" bIns="34289" numCol="1" anchor="b">
                <a:spAutoFit/>
              </a:bodyPr>
              <a:lstStyle>
                <a:defPPr>
                  <a:defRPr lang="fr-FR"/>
                </a:defPPr>
                <a:lvl1pPr algn="r">
                  <a:defRPr b="1">
                    <a:solidFill>
                      <a:srgbClr val="595959"/>
                    </a:solidFill>
                    <a:latin typeface="+mj-lt"/>
                  </a:defRPr>
                </a:lvl1pPr>
              </a:lstStyle>
              <a:p>
                <a:r>
                  <a:rPr lang="en-US" sz="1500" dirty="0"/>
                  <a:t>Tam </a:t>
                </a:r>
                <a:r>
                  <a:rPr lang="en-US" sz="1500" dirty="0" err="1"/>
                  <a:t>Yığın</a:t>
                </a:r>
                <a:r>
                  <a:rPr lang="en-US" sz="1500" dirty="0"/>
                  <a:t> </a:t>
                </a:r>
                <a:r>
                  <a:rPr lang="en-US" sz="1500" dirty="0" err="1"/>
                  <a:t>Geliştirmeye</a:t>
                </a:r>
                <a:endParaRPr lang="en-US" sz="1500" dirty="0"/>
              </a:p>
              <a:p>
                <a:r>
                  <a:rPr lang="en-US" sz="1500" dirty="0" err="1"/>
                  <a:t>Giriş</a:t>
                </a:r>
                <a:endParaRPr lang="en-US" sz="1500" dirty="0"/>
              </a:p>
            </p:txBody>
          </p:sp>
        </p:grpSp>
        <p:grpSp>
          <p:nvGrpSpPr>
            <p:cNvPr id="64" name="Group 63"/>
            <p:cNvGrpSpPr/>
            <p:nvPr/>
          </p:nvGrpSpPr>
          <p:grpSpPr>
            <a:xfrm>
              <a:off x="1022849" y="3542070"/>
              <a:ext cx="2372437" cy="800631"/>
              <a:chOff x="1066090" y="2295530"/>
              <a:chExt cx="2372437" cy="800631"/>
            </a:xfrm>
          </p:grpSpPr>
          <p:sp>
            <p:nvSpPr>
              <p:cNvPr id="68" name="Shape 208"/>
              <p:cNvSpPr/>
              <p:nvPr/>
            </p:nvSpPr>
            <p:spPr>
              <a:xfrm>
                <a:off x="1066090" y="2634499"/>
                <a:ext cx="2372437" cy="46166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34289" tIns="34289" rIns="34289" bIns="34289" numCol="1" anchor="t">
                <a:spAutoFit/>
              </a:bodyPr>
              <a:lstStyle/>
              <a:p>
                <a:pPr algn="r"/>
                <a:r>
                  <a:rPr lang="en-US" sz="900" dirty="0" err="1">
                    <a:solidFill>
                      <a:srgbClr val="808080"/>
                    </a:solidFill>
                  </a:rPr>
                  <a:t>Kolay</a:t>
                </a:r>
                <a:r>
                  <a:rPr lang="en-US" sz="900" dirty="0">
                    <a:solidFill>
                      <a:srgbClr val="808080"/>
                    </a:solidFill>
                  </a:rPr>
                  <a:t> </a:t>
                </a:r>
                <a:r>
                  <a:rPr lang="en-US" sz="900" dirty="0" err="1">
                    <a:solidFill>
                      <a:srgbClr val="808080"/>
                    </a:solidFill>
                  </a:rPr>
                  <a:t>Kurulum,URL</a:t>
                </a:r>
                <a:r>
                  <a:rPr lang="en-US" sz="900" dirty="0">
                    <a:solidFill>
                      <a:srgbClr val="808080"/>
                    </a:solidFill>
                  </a:rPr>
                  <a:t> </a:t>
                </a:r>
                <a:r>
                  <a:rPr lang="en-US" sz="900" dirty="0" err="1">
                    <a:solidFill>
                      <a:srgbClr val="808080"/>
                    </a:solidFill>
                  </a:rPr>
                  <a:t>Yönlendirme</a:t>
                </a:r>
                <a:r>
                  <a:rPr lang="en-US" sz="900" dirty="0">
                    <a:solidFill>
                      <a:srgbClr val="808080"/>
                    </a:solidFill>
                  </a:rPr>
                  <a:t>, HTML </a:t>
                </a:r>
                <a:r>
                  <a:rPr lang="en-US" sz="900" dirty="0" err="1">
                    <a:solidFill>
                      <a:srgbClr val="808080"/>
                    </a:solidFill>
                  </a:rPr>
                  <a:t>Görünümler</a:t>
                </a:r>
                <a:r>
                  <a:rPr lang="en-US" sz="900" dirty="0">
                    <a:solidFill>
                      <a:srgbClr val="808080"/>
                    </a:solidFill>
                  </a:rPr>
                  <a:t>, Session</a:t>
                </a:r>
              </a:p>
            </p:txBody>
          </p:sp>
          <p:sp>
            <p:nvSpPr>
              <p:cNvPr id="69" name="TextBox 68"/>
              <p:cNvSpPr txBox="1"/>
              <p:nvPr/>
            </p:nvSpPr>
            <p:spPr>
              <a:xfrm>
                <a:off x="1576481" y="2295530"/>
                <a:ext cx="1862046" cy="40010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none" lIns="34289" tIns="34289" rIns="34289" bIns="34289" numCol="1" anchor="b">
                <a:spAutoFit/>
              </a:bodyPr>
              <a:lstStyle>
                <a:defPPr>
                  <a:defRPr lang="fr-FR"/>
                </a:defPPr>
                <a:lvl1pPr algn="r">
                  <a:defRPr b="1">
                    <a:solidFill>
                      <a:srgbClr val="595959"/>
                    </a:solidFill>
                    <a:latin typeface="+mj-lt"/>
                  </a:defRPr>
                </a:lvl1pPr>
              </a:lstStyle>
              <a:p>
                <a:r>
                  <a:rPr lang="en-US" sz="1500" dirty="0"/>
                  <a:t>Express </a:t>
                </a:r>
                <a:r>
                  <a:rPr lang="en-US" sz="1500" dirty="0" err="1"/>
                  <a:t>Çatısı</a:t>
                </a:r>
                <a:endParaRPr lang="en-US" sz="1500" dirty="0"/>
              </a:p>
            </p:txBody>
          </p:sp>
        </p:grpSp>
        <p:grpSp>
          <p:nvGrpSpPr>
            <p:cNvPr id="65" name="Group 64"/>
            <p:cNvGrpSpPr/>
            <p:nvPr/>
          </p:nvGrpSpPr>
          <p:grpSpPr>
            <a:xfrm>
              <a:off x="1022849" y="4768602"/>
              <a:ext cx="2372437" cy="1169966"/>
              <a:chOff x="1066090" y="2295530"/>
              <a:chExt cx="2372437" cy="1169966"/>
            </a:xfrm>
          </p:grpSpPr>
          <p:sp>
            <p:nvSpPr>
              <p:cNvPr id="66" name="Shape 208"/>
              <p:cNvSpPr/>
              <p:nvPr/>
            </p:nvSpPr>
            <p:spPr>
              <a:xfrm>
                <a:off x="1066090" y="2634502"/>
                <a:ext cx="2372437" cy="83099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34289" tIns="34289" rIns="34289" bIns="34289" numCol="1" anchor="t">
                <a:spAutoFit/>
              </a:bodyPr>
              <a:lstStyle/>
              <a:p>
                <a:pPr algn="r"/>
                <a:r>
                  <a:rPr lang="en-US" sz="900" dirty="0" err="1">
                    <a:solidFill>
                      <a:srgbClr val="808080"/>
                    </a:solidFill>
                    <a:latin typeface="+mj-lt"/>
                  </a:rPr>
                  <a:t>Jquery</a:t>
                </a:r>
                <a:r>
                  <a:rPr lang="en-US" sz="900" dirty="0">
                    <a:solidFill>
                      <a:srgbClr val="808080"/>
                    </a:solidFill>
                    <a:latin typeface="+mj-lt"/>
                  </a:rPr>
                  <a:t> mi AngularJS mi?, </a:t>
                </a:r>
                <a:r>
                  <a:rPr lang="en-US" sz="900" dirty="0" err="1">
                    <a:solidFill>
                      <a:srgbClr val="808080"/>
                    </a:solidFill>
                    <a:latin typeface="+mj-lt"/>
                  </a:rPr>
                  <a:t>İki</a:t>
                </a:r>
                <a:r>
                  <a:rPr lang="en-US" sz="900" dirty="0">
                    <a:solidFill>
                      <a:srgbClr val="808080"/>
                    </a:solidFill>
                    <a:latin typeface="+mj-lt"/>
                  </a:rPr>
                  <a:t> </a:t>
                </a:r>
                <a:r>
                  <a:rPr lang="en-US" sz="900" dirty="0" err="1">
                    <a:solidFill>
                      <a:srgbClr val="808080"/>
                    </a:solidFill>
                    <a:latin typeface="+mj-lt"/>
                  </a:rPr>
                  <a:t>yönlü</a:t>
                </a:r>
                <a:r>
                  <a:rPr lang="en-US" sz="900" dirty="0">
                    <a:solidFill>
                      <a:srgbClr val="808080"/>
                    </a:solidFill>
                    <a:latin typeface="+mj-lt"/>
                  </a:rPr>
                  <a:t> </a:t>
                </a:r>
                <a:r>
                  <a:rPr lang="en-US" sz="900" dirty="0" err="1">
                    <a:solidFill>
                      <a:srgbClr val="808080"/>
                    </a:solidFill>
                    <a:latin typeface="+mj-lt"/>
                  </a:rPr>
                  <a:t>veri</a:t>
                </a:r>
                <a:r>
                  <a:rPr lang="en-US" sz="900" dirty="0">
                    <a:solidFill>
                      <a:srgbClr val="808080"/>
                    </a:solidFill>
                    <a:latin typeface="+mj-lt"/>
                  </a:rPr>
                  <a:t> </a:t>
                </a:r>
                <a:r>
                  <a:rPr lang="en-US" sz="900" dirty="0" err="1">
                    <a:solidFill>
                      <a:srgbClr val="808080"/>
                    </a:solidFill>
                    <a:latin typeface="+mj-lt"/>
                  </a:rPr>
                  <a:t>bağlama</a:t>
                </a:r>
                <a:r>
                  <a:rPr lang="en-US" sz="900" dirty="0">
                    <a:solidFill>
                      <a:srgbClr val="808080"/>
                    </a:solidFill>
                    <a:latin typeface="+mj-lt"/>
                  </a:rPr>
                  <a:t>, </a:t>
                </a:r>
                <a:r>
                  <a:rPr lang="en-US" sz="900" dirty="0" err="1">
                    <a:solidFill>
                      <a:srgbClr val="808080"/>
                    </a:solidFill>
                    <a:latin typeface="+mj-lt"/>
                  </a:rPr>
                  <a:t>Yeni</a:t>
                </a:r>
                <a:r>
                  <a:rPr lang="en-US" sz="900" dirty="0">
                    <a:solidFill>
                      <a:srgbClr val="808080"/>
                    </a:solidFill>
                    <a:latin typeface="+mj-lt"/>
                  </a:rPr>
                  <a:t> </a:t>
                </a:r>
                <a:r>
                  <a:rPr lang="en-US" sz="900" dirty="0" err="1">
                    <a:solidFill>
                      <a:srgbClr val="808080"/>
                    </a:solidFill>
                    <a:latin typeface="+mj-lt"/>
                  </a:rPr>
                  <a:t>sayfaların</a:t>
                </a:r>
                <a:r>
                  <a:rPr lang="en-US" sz="900" dirty="0">
                    <a:solidFill>
                      <a:srgbClr val="808080"/>
                    </a:solidFill>
                    <a:latin typeface="+mj-lt"/>
                  </a:rPr>
                  <a:t> </a:t>
                </a:r>
                <a:r>
                  <a:rPr lang="en-US" sz="900" dirty="0" err="1">
                    <a:solidFill>
                      <a:srgbClr val="808080"/>
                    </a:solidFill>
                    <a:latin typeface="+mj-lt"/>
                  </a:rPr>
                  <a:t>yüklenmesi</a:t>
                </a:r>
                <a:r>
                  <a:rPr lang="en-US" sz="900" dirty="0">
                    <a:solidFill>
                      <a:srgbClr val="808080"/>
                    </a:solidFill>
                    <a:latin typeface="+mj-lt"/>
                  </a:rPr>
                  <a:t>, </a:t>
                </a:r>
                <a:r>
                  <a:rPr lang="en-US" sz="900" dirty="0" err="1">
                    <a:solidFill>
                      <a:srgbClr val="808080"/>
                    </a:solidFill>
                    <a:latin typeface="+mj-lt"/>
                  </a:rPr>
                  <a:t>Dezavantajlar</a:t>
                </a:r>
                <a:r>
                  <a:rPr lang="en-US" sz="900" dirty="0">
                    <a:solidFill>
                      <a:srgbClr val="808080"/>
                    </a:solidFill>
                    <a:latin typeface="+mj-lt"/>
                  </a:rPr>
                  <a:t> </a:t>
                </a:r>
                <a:r>
                  <a:rPr lang="en-US" sz="900" dirty="0" err="1">
                    <a:solidFill>
                      <a:srgbClr val="808080"/>
                    </a:solidFill>
                    <a:latin typeface="+mj-lt"/>
                  </a:rPr>
                  <a:t>neler</a:t>
                </a:r>
                <a:r>
                  <a:rPr lang="en-US" sz="900" dirty="0">
                    <a:solidFill>
                      <a:srgbClr val="808080"/>
                    </a:solidFill>
                    <a:latin typeface="+mj-lt"/>
                  </a:rPr>
                  <a:t>?</a:t>
                </a:r>
              </a:p>
            </p:txBody>
          </p:sp>
          <p:sp>
            <p:nvSpPr>
              <p:cNvPr id="67" name="TextBox 66"/>
              <p:cNvSpPr txBox="1"/>
              <p:nvPr/>
            </p:nvSpPr>
            <p:spPr>
              <a:xfrm>
                <a:off x="2063793" y="2295530"/>
                <a:ext cx="1374734" cy="40010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none" lIns="34289" tIns="34289" rIns="34289" bIns="34289" numCol="1" anchor="b">
                <a:spAutoFit/>
              </a:bodyPr>
              <a:lstStyle>
                <a:defPPr>
                  <a:defRPr lang="fr-FR"/>
                </a:defPPr>
                <a:lvl1pPr algn="r">
                  <a:defRPr b="1">
                    <a:solidFill>
                      <a:srgbClr val="595959"/>
                    </a:solidFill>
                    <a:latin typeface="+mj-lt"/>
                  </a:defRPr>
                </a:lvl1pPr>
              </a:lstStyle>
              <a:p>
                <a:r>
                  <a:rPr lang="en-US" sz="1500" dirty="0"/>
                  <a:t>AngularJS</a:t>
                </a:r>
              </a:p>
            </p:txBody>
          </p:sp>
        </p:grpSp>
      </p:grpSp>
      <p:grpSp>
        <p:nvGrpSpPr>
          <p:cNvPr id="72" name="Group 71"/>
          <p:cNvGrpSpPr/>
          <p:nvPr/>
        </p:nvGrpSpPr>
        <p:grpSpPr>
          <a:xfrm>
            <a:off x="6155189" y="1997120"/>
            <a:ext cx="2261814" cy="2609551"/>
            <a:chOff x="397463" y="1905168"/>
            <a:chExt cx="3015752" cy="3479401"/>
          </a:xfrm>
        </p:grpSpPr>
        <p:grpSp>
          <p:nvGrpSpPr>
            <p:cNvPr id="73" name="Group 72"/>
            <p:cNvGrpSpPr/>
            <p:nvPr/>
          </p:nvGrpSpPr>
          <p:grpSpPr>
            <a:xfrm>
              <a:off x="397463" y="1905168"/>
              <a:ext cx="2997823" cy="1026335"/>
              <a:chOff x="440704" y="1885161"/>
              <a:chExt cx="2997823" cy="1026335"/>
            </a:xfrm>
          </p:grpSpPr>
          <p:sp>
            <p:nvSpPr>
              <p:cNvPr id="80" name="Shape 208"/>
              <p:cNvSpPr/>
              <p:nvPr/>
            </p:nvSpPr>
            <p:spPr>
              <a:xfrm>
                <a:off x="1066089" y="2634500"/>
                <a:ext cx="2372438" cy="27699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34289" tIns="34289" rIns="34289" bIns="34289" numCol="1" anchor="t">
                <a:spAutoFit/>
              </a:bodyPr>
              <a:lstStyle/>
              <a:p>
                <a:pPr algn="r"/>
                <a:r>
                  <a:rPr lang="en-US" sz="900" dirty="0" err="1">
                    <a:solidFill>
                      <a:srgbClr val="808080"/>
                    </a:solidFill>
                  </a:rPr>
                  <a:t>Javascript</a:t>
                </a:r>
                <a:r>
                  <a:rPr lang="en-US" sz="900" dirty="0">
                    <a:solidFill>
                      <a:srgbClr val="808080"/>
                    </a:solidFill>
                  </a:rPr>
                  <a:t>, NPM</a:t>
                </a:r>
              </a:p>
            </p:txBody>
          </p:sp>
          <p:sp>
            <p:nvSpPr>
              <p:cNvPr id="81" name="TextBox 80"/>
              <p:cNvSpPr txBox="1"/>
              <p:nvPr/>
            </p:nvSpPr>
            <p:spPr>
              <a:xfrm>
                <a:off x="440704" y="1885161"/>
                <a:ext cx="2997823" cy="81047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34289" tIns="34289" rIns="34289" bIns="34289" numCol="1" anchor="b">
                <a:spAutoFit/>
              </a:bodyPr>
              <a:lstStyle>
                <a:defPPr>
                  <a:defRPr lang="fr-FR"/>
                </a:defPPr>
                <a:lvl1pPr algn="r">
                  <a:defRPr b="1">
                    <a:solidFill>
                      <a:srgbClr val="595959"/>
                    </a:solidFill>
                    <a:latin typeface="+mj-lt"/>
                  </a:defRPr>
                </a:lvl1pPr>
              </a:lstStyle>
              <a:p>
                <a:r>
                  <a:rPr lang="en-US" sz="1400" dirty="0" err="1"/>
                  <a:t>NodeJS</a:t>
                </a:r>
                <a:endParaRPr lang="en-US" sz="1400" dirty="0"/>
              </a:p>
              <a:p>
                <a:r>
                  <a:rPr lang="en-US" sz="1400" dirty="0" err="1"/>
                  <a:t>Sunucu</a:t>
                </a:r>
                <a:r>
                  <a:rPr lang="en-US" sz="1400" dirty="0"/>
                  <a:t> </a:t>
                </a:r>
                <a:r>
                  <a:rPr lang="en-US" sz="1400" dirty="0" err="1"/>
                  <a:t>Platformu</a:t>
                </a:r>
                <a:endParaRPr lang="en-US" sz="1400" dirty="0"/>
              </a:p>
            </p:txBody>
          </p:sp>
        </p:grpSp>
        <p:grpSp>
          <p:nvGrpSpPr>
            <p:cNvPr id="74" name="Group 73"/>
            <p:cNvGrpSpPr/>
            <p:nvPr/>
          </p:nvGrpSpPr>
          <p:grpSpPr>
            <a:xfrm>
              <a:off x="815070" y="3542071"/>
              <a:ext cx="2598144" cy="1169964"/>
              <a:chOff x="858311" y="2295531"/>
              <a:chExt cx="2598144" cy="1169964"/>
            </a:xfrm>
          </p:grpSpPr>
          <p:sp>
            <p:nvSpPr>
              <p:cNvPr id="78" name="Shape 208"/>
              <p:cNvSpPr/>
              <p:nvPr/>
            </p:nvSpPr>
            <p:spPr>
              <a:xfrm>
                <a:off x="1066090" y="2634501"/>
                <a:ext cx="2372437" cy="83099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34289" tIns="34289" rIns="34289" bIns="34289" numCol="1" anchor="t">
                <a:spAutoFit/>
              </a:bodyPr>
              <a:lstStyle/>
              <a:p>
                <a:pPr algn="r"/>
                <a:r>
                  <a:rPr lang="en-US" sz="900" dirty="0" err="1">
                    <a:solidFill>
                      <a:srgbClr val="808080"/>
                    </a:solidFill>
                    <a:latin typeface="+mj-lt"/>
                  </a:rPr>
                  <a:t>İlişkisel</a:t>
                </a:r>
                <a:r>
                  <a:rPr lang="en-US" sz="900" dirty="0">
                    <a:solidFill>
                      <a:srgbClr val="808080"/>
                    </a:solidFill>
                    <a:latin typeface="+mj-lt"/>
                  </a:rPr>
                  <a:t> mi </a:t>
                </a:r>
                <a:r>
                  <a:rPr lang="en-US" sz="900" dirty="0" err="1">
                    <a:solidFill>
                      <a:srgbClr val="808080"/>
                    </a:solidFill>
                    <a:latin typeface="+mj-lt"/>
                  </a:rPr>
                  <a:t>doküman</a:t>
                </a:r>
                <a:r>
                  <a:rPr lang="en-US" sz="900" dirty="0">
                    <a:solidFill>
                      <a:srgbClr val="808080"/>
                    </a:solidFill>
                    <a:latin typeface="+mj-lt"/>
                  </a:rPr>
                  <a:t> </a:t>
                </a:r>
                <a:r>
                  <a:rPr lang="en-US" sz="900" dirty="0" err="1">
                    <a:solidFill>
                      <a:srgbClr val="808080"/>
                    </a:solidFill>
                    <a:latin typeface="+mj-lt"/>
                  </a:rPr>
                  <a:t>tabanlı</a:t>
                </a:r>
                <a:r>
                  <a:rPr lang="en-US" sz="900" dirty="0">
                    <a:solidFill>
                      <a:srgbClr val="808080"/>
                    </a:solidFill>
                    <a:latin typeface="+mj-lt"/>
                  </a:rPr>
                  <a:t> </a:t>
                </a:r>
                <a:r>
                  <a:rPr lang="en-US" sz="900" dirty="0" err="1">
                    <a:solidFill>
                      <a:srgbClr val="808080"/>
                    </a:solidFill>
                    <a:latin typeface="+mj-lt"/>
                  </a:rPr>
                  <a:t>mı</a:t>
                </a:r>
                <a:r>
                  <a:rPr lang="en-US" sz="900" dirty="0">
                    <a:solidFill>
                      <a:srgbClr val="808080"/>
                    </a:solidFill>
                    <a:latin typeface="+mj-lt"/>
                  </a:rPr>
                  <a:t>?,MongoDB </a:t>
                </a:r>
                <a:r>
                  <a:rPr lang="en-US" sz="900" dirty="0" err="1">
                    <a:solidFill>
                      <a:srgbClr val="808080"/>
                    </a:solidFill>
                    <a:latin typeface="+mj-lt"/>
                  </a:rPr>
                  <a:t>Dokümanları</a:t>
                </a:r>
                <a:r>
                  <a:rPr lang="en-US" sz="900" dirty="0">
                    <a:solidFill>
                      <a:srgbClr val="808080"/>
                    </a:solidFill>
                    <a:latin typeface="+mj-lt"/>
                  </a:rPr>
                  <a:t>, Ne </a:t>
                </a:r>
                <a:r>
                  <a:rPr lang="en-US" sz="900" dirty="0" err="1">
                    <a:solidFill>
                      <a:srgbClr val="808080"/>
                    </a:solidFill>
                    <a:latin typeface="+mj-lt"/>
                  </a:rPr>
                  <a:t>için</a:t>
                </a:r>
                <a:r>
                  <a:rPr lang="en-US" sz="900" dirty="0">
                    <a:solidFill>
                      <a:srgbClr val="808080"/>
                    </a:solidFill>
                    <a:latin typeface="+mj-lt"/>
                  </a:rPr>
                  <a:t> </a:t>
                </a:r>
                <a:r>
                  <a:rPr lang="en-US" sz="900" dirty="0" err="1">
                    <a:solidFill>
                      <a:srgbClr val="808080"/>
                    </a:solidFill>
                    <a:latin typeface="+mj-lt"/>
                  </a:rPr>
                  <a:t>iyi</a:t>
                </a:r>
                <a:r>
                  <a:rPr lang="en-US" sz="900" dirty="0">
                    <a:solidFill>
                      <a:srgbClr val="808080"/>
                    </a:solidFill>
                    <a:latin typeface="+mj-lt"/>
                  </a:rPr>
                  <a:t> </a:t>
                </a:r>
                <a:r>
                  <a:rPr lang="en-US" sz="900" dirty="0" err="1">
                    <a:solidFill>
                      <a:srgbClr val="808080"/>
                    </a:solidFill>
                    <a:latin typeface="+mj-lt"/>
                  </a:rPr>
                  <a:t>değil</a:t>
                </a:r>
                <a:r>
                  <a:rPr lang="en-US" sz="900" dirty="0">
                    <a:solidFill>
                      <a:srgbClr val="808080"/>
                    </a:solidFill>
                    <a:latin typeface="+mj-lt"/>
                  </a:rPr>
                  <a:t>?, Data </a:t>
                </a:r>
                <a:r>
                  <a:rPr lang="en-US" sz="900" dirty="0" err="1">
                    <a:solidFill>
                      <a:srgbClr val="808080"/>
                    </a:solidFill>
                    <a:latin typeface="+mj-lt"/>
                  </a:rPr>
                  <a:t>modelleme</a:t>
                </a:r>
                <a:r>
                  <a:rPr lang="en-US" sz="900" dirty="0">
                    <a:solidFill>
                      <a:srgbClr val="808080"/>
                    </a:solidFill>
                    <a:latin typeface="+mj-lt"/>
                  </a:rPr>
                  <a:t> </a:t>
                </a:r>
                <a:r>
                  <a:rPr lang="en-US" sz="900" dirty="0" err="1">
                    <a:solidFill>
                      <a:srgbClr val="808080"/>
                    </a:solidFill>
                    <a:latin typeface="+mj-lt"/>
                  </a:rPr>
                  <a:t>için</a:t>
                </a:r>
                <a:r>
                  <a:rPr lang="en-US" sz="900" dirty="0">
                    <a:solidFill>
                      <a:srgbClr val="808080"/>
                    </a:solidFill>
                    <a:latin typeface="+mj-lt"/>
                  </a:rPr>
                  <a:t> Mongoose</a:t>
                </a:r>
              </a:p>
            </p:txBody>
          </p:sp>
          <p:sp>
            <p:nvSpPr>
              <p:cNvPr id="79" name="TextBox 78"/>
              <p:cNvSpPr txBox="1"/>
              <p:nvPr/>
            </p:nvSpPr>
            <p:spPr>
              <a:xfrm>
                <a:off x="858311" y="2295531"/>
                <a:ext cx="2598144" cy="40010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none" lIns="34289" tIns="34289" rIns="34289" bIns="34289" numCol="1" anchor="b">
                <a:spAutoFit/>
              </a:bodyPr>
              <a:lstStyle>
                <a:defPPr>
                  <a:defRPr lang="fr-FR"/>
                </a:defPPr>
                <a:lvl1pPr algn="r">
                  <a:defRPr b="1">
                    <a:solidFill>
                      <a:srgbClr val="595959"/>
                    </a:solidFill>
                    <a:latin typeface="+mj-lt"/>
                  </a:defRPr>
                </a:lvl1pPr>
              </a:lstStyle>
              <a:p>
                <a:pPr algn="l"/>
                <a:r>
                  <a:rPr lang="en-US" sz="1500" dirty="0"/>
                  <a:t>MongoDB </a:t>
                </a:r>
                <a:r>
                  <a:rPr lang="en-US" sz="1500" dirty="0" err="1"/>
                  <a:t>Veritabanı</a:t>
                </a:r>
                <a:endParaRPr lang="en-US" sz="1500" dirty="0"/>
              </a:p>
            </p:txBody>
          </p:sp>
        </p:grpSp>
        <p:grpSp>
          <p:nvGrpSpPr>
            <p:cNvPr id="75" name="Group 74"/>
            <p:cNvGrpSpPr/>
            <p:nvPr/>
          </p:nvGrpSpPr>
          <p:grpSpPr>
            <a:xfrm>
              <a:off x="1022849" y="4806659"/>
              <a:ext cx="2390366" cy="577910"/>
              <a:chOff x="1066090" y="2333587"/>
              <a:chExt cx="2390366" cy="577910"/>
            </a:xfrm>
          </p:grpSpPr>
          <p:sp>
            <p:nvSpPr>
              <p:cNvPr id="76" name="Shape 208"/>
              <p:cNvSpPr/>
              <p:nvPr/>
            </p:nvSpPr>
            <p:spPr>
              <a:xfrm>
                <a:off x="1066090" y="2634501"/>
                <a:ext cx="2372437" cy="27699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34289" tIns="34289" rIns="34289" bIns="34289" numCol="1" anchor="t">
                <a:spAutoFit/>
              </a:bodyPr>
              <a:lstStyle/>
              <a:p>
                <a:pPr algn="r"/>
                <a:r>
                  <a:rPr lang="en-US" sz="900" dirty="0">
                    <a:solidFill>
                      <a:srgbClr val="808080"/>
                    </a:solidFill>
                    <a:latin typeface="+mj-lt"/>
                  </a:rPr>
                  <a:t>Twitter Bootstrap, </a:t>
                </a:r>
                <a:r>
                  <a:rPr lang="en-US" sz="900" dirty="0" err="1">
                    <a:solidFill>
                      <a:srgbClr val="808080"/>
                    </a:solidFill>
                    <a:latin typeface="+mj-lt"/>
                  </a:rPr>
                  <a:t>Git</a:t>
                </a:r>
                <a:r>
                  <a:rPr lang="en-US" sz="900" dirty="0">
                    <a:solidFill>
                      <a:srgbClr val="808080"/>
                    </a:solidFill>
                    <a:latin typeface="+mj-lt"/>
                  </a:rPr>
                  <a:t>, </a:t>
                </a:r>
                <a:r>
                  <a:rPr lang="en-US" sz="900" dirty="0" err="1">
                    <a:solidFill>
                      <a:srgbClr val="808080"/>
                    </a:solidFill>
                    <a:latin typeface="+mj-lt"/>
                  </a:rPr>
                  <a:t>Heroku</a:t>
                </a:r>
                <a:endParaRPr lang="en-US" sz="900" dirty="0">
                  <a:solidFill>
                    <a:srgbClr val="808080"/>
                  </a:solidFill>
                  <a:latin typeface="+mj-lt"/>
                </a:endParaRPr>
              </a:p>
            </p:txBody>
          </p:sp>
          <p:sp>
            <p:nvSpPr>
              <p:cNvPr id="77" name="TextBox 76"/>
              <p:cNvSpPr txBox="1"/>
              <p:nvPr/>
            </p:nvSpPr>
            <p:spPr>
              <a:xfrm>
                <a:off x="1838066" y="2333587"/>
                <a:ext cx="1618390" cy="40010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none" lIns="34289" tIns="34289" rIns="34289" bIns="34289" numCol="1" anchor="b">
                <a:spAutoFit/>
              </a:bodyPr>
              <a:lstStyle>
                <a:defPPr>
                  <a:defRPr lang="fr-FR"/>
                </a:defPPr>
                <a:lvl1pPr algn="r">
                  <a:defRPr b="1">
                    <a:solidFill>
                      <a:srgbClr val="595959"/>
                    </a:solidFill>
                    <a:latin typeface="+mj-lt"/>
                  </a:defRPr>
                </a:lvl1pPr>
              </a:lstStyle>
              <a:p>
                <a:pPr algn="l"/>
                <a:r>
                  <a:rPr lang="en-US" sz="1500" dirty="0" err="1"/>
                  <a:t>Destek</a:t>
                </a:r>
                <a:r>
                  <a:rPr lang="en-US" sz="1500" dirty="0"/>
                  <a:t> </a:t>
                </a:r>
                <a:r>
                  <a:rPr lang="en-US" sz="1500" dirty="0" err="1"/>
                  <a:t>Ekibi</a:t>
                </a:r>
                <a:endParaRPr lang="en-US" sz="1500" dirty="0"/>
              </a:p>
            </p:txBody>
          </p:sp>
        </p:grpSp>
      </p:grpSp>
      <p:sp>
        <p:nvSpPr>
          <p:cNvPr id="82" name="Başlık 1"/>
          <p:cNvSpPr txBox="1">
            <a:spLocks/>
          </p:cNvSpPr>
          <p:nvPr/>
        </p:nvSpPr>
        <p:spPr>
          <a:xfrm>
            <a:off x="106562" y="518391"/>
            <a:ext cx="7391400" cy="700809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590000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590000"/>
                </a:solidFill>
                <a:latin typeface="Arial" pitchFamily="-110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590000"/>
                </a:solidFill>
                <a:latin typeface="Arial" pitchFamily="-110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590000"/>
                </a:solidFill>
                <a:latin typeface="Arial" pitchFamily="-110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590000"/>
                </a:solidFill>
                <a:latin typeface="Arial" pitchFamily="-110" charset="0"/>
                <a:ea typeface="ＭＳ Ｐゴシック" charset="-128"/>
                <a:cs typeface="ＭＳ Ｐゴシック" charset="-128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590000"/>
                </a:solidFill>
                <a:latin typeface="Arial" pitchFamily="-110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590000"/>
                </a:solidFill>
                <a:latin typeface="Arial" pitchFamily="-110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590000"/>
                </a:solidFill>
                <a:latin typeface="Arial" pitchFamily="-110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590000"/>
                </a:solidFill>
                <a:latin typeface="Arial" pitchFamily="-110" charset="0"/>
              </a:defRPr>
            </a:lvl9pPr>
          </a:lstStyle>
          <a:p>
            <a:r>
              <a:rPr lang="tr-TR" kern="0" dirty="0">
                <a:solidFill>
                  <a:srgbClr val="FF0000"/>
                </a:solidFill>
              </a:rPr>
              <a:t>Sunum Planı</a:t>
            </a:r>
          </a:p>
        </p:txBody>
      </p:sp>
      <p:sp>
        <p:nvSpPr>
          <p:cNvPr id="83" name="Shape 276"/>
          <p:cNvSpPr/>
          <p:nvPr/>
        </p:nvSpPr>
        <p:spPr>
          <a:xfrm>
            <a:off x="5865048" y="4204406"/>
            <a:ext cx="537822" cy="537823"/>
          </a:xfrm>
          <a:prstGeom prst="rect">
            <a:avLst/>
          </a:prstGeom>
          <a:solidFill>
            <a:srgbClr val="00B0F0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r>
              <a:rPr lang="en-US" sz="2400" b="1" dirty="0">
                <a:solidFill>
                  <a:srgbClr val="FFFFFF"/>
                </a:solidFill>
                <a:latin typeface="+mj-lt"/>
              </a:rPr>
              <a:t>06</a:t>
            </a:r>
            <a:endParaRPr sz="2400" b="1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84" name="Shape 276"/>
          <p:cNvSpPr/>
          <p:nvPr/>
        </p:nvSpPr>
        <p:spPr>
          <a:xfrm>
            <a:off x="3341831" y="5537258"/>
            <a:ext cx="537822" cy="537823"/>
          </a:xfrm>
          <a:prstGeom prst="rect">
            <a:avLst/>
          </a:prstGeom>
          <a:solidFill>
            <a:srgbClr val="7030A0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r>
              <a:rPr lang="en-US" sz="2400" b="1" dirty="0">
                <a:solidFill>
                  <a:srgbClr val="FFFFFF"/>
                </a:solidFill>
                <a:latin typeface="+mj-lt"/>
              </a:rPr>
              <a:t>07</a:t>
            </a:r>
            <a:endParaRPr sz="2400" b="1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85" name="TextBox 76"/>
          <p:cNvSpPr txBox="1"/>
          <p:nvPr/>
        </p:nvSpPr>
        <p:spPr>
          <a:xfrm>
            <a:off x="4153496" y="5463069"/>
            <a:ext cx="1919113" cy="30008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none" lIns="34289" tIns="34289" rIns="34289" bIns="34289" numCol="1" anchor="b">
            <a:spAutoFit/>
          </a:bodyPr>
          <a:lstStyle>
            <a:defPPr>
              <a:defRPr lang="fr-FR"/>
            </a:defPPr>
            <a:lvl1pPr algn="r">
              <a:defRPr b="1">
                <a:solidFill>
                  <a:srgbClr val="595959"/>
                </a:solidFill>
                <a:latin typeface="+mj-lt"/>
              </a:defRPr>
            </a:lvl1pPr>
          </a:lstStyle>
          <a:p>
            <a:pPr algn="l"/>
            <a:r>
              <a:rPr lang="en-US" sz="1500" dirty="0" err="1"/>
              <a:t>Örnek</a:t>
            </a:r>
            <a:r>
              <a:rPr lang="en-US" sz="1500" dirty="0"/>
              <a:t> </a:t>
            </a:r>
            <a:r>
              <a:rPr lang="en-US" sz="1500" dirty="0" err="1"/>
              <a:t>Bir</a:t>
            </a:r>
            <a:r>
              <a:rPr lang="en-US" sz="1500" dirty="0"/>
              <a:t> </a:t>
            </a:r>
            <a:r>
              <a:rPr lang="en-US" sz="1500" dirty="0" err="1"/>
              <a:t>Uygulama</a:t>
            </a:r>
            <a:endParaRPr lang="en-US" sz="1500" dirty="0"/>
          </a:p>
        </p:txBody>
      </p:sp>
      <p:sp>
        <p:nvSpPr>
          <p:cNvPr id="86" name="Shape 208"/>
          <p:cNvSpPr/>
          <p:nvPr/>
        </p:nvSpPr>
        <p:spPr>
          <a:xfrm>
            <a:off x="4096346" y="5828591"/>
            <a:ext cx="1999654" cy="34624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4289" tIns="34289" rIns="34289" bIns="34289" numCol="1" anchor="t">
            <a:spAutoFit/>
          </a:bodyPr>
          <a:lstStyle/>
          <a:p>
            <a:pPr algn="r"/>
            <a:r>
              <a:rPr lang="en-US" sz="900" dirty="0" err="1">
                <a:solidFill>
                  <a:srgbClr val="808080"/>
                </a:solidFill>
                <a:latin typeface="+mj-lt"/>
              </a:rPr>
              <a:t>Uygulamanın</a:t>
            </a:r>
            <a:r>
              <a:rPr lang="en-US" sz="900" dirty="0">
                <a:solidFill>
                  <a:srgbClr val="808080"/>
                </a:solidFill>
                <a:latin typeface="+mj-lt"/>
              </a:rPr>
              <a:t> </a:t>
            </a:r>
            <a:r>
              <a:rPr lang="en-US" sz="900" dirty="0" err="1">
                <a:solidFill>
                  <a:srgbClr val="808080"/>
                </a:solidFill>
                <a:latin typeface="+mj-lt"/>
              </a:rPr>
              <a:t>çalışma</a:t>
            </a:r>
            <a:r>
              <a:rPr lang="en-US" sz="900" dirty="0">
                <a:solidFill>
                  <a:srgbClr val="808080"/>
                </a:solidFill>
                <a:latin typeface="+mj-lt"/>
              </a:rPr>
              <a:t> </a:t>
            </a:r>
            <a:r>
              <a:rPr lang="en-US" sz="900" dirty="0" err="1">
                <a:solidFill>
                  <a:srgbClr val="808080"/>
                </a:solidFill>
                <a:latin typeface="+mj-lt"/>
              </a:rPr>
              <a:t>mantığı</a:t>
            </a:r>
            <a:r>
              <a:rPr lang="en-US" sz="900" dirty="0">
                <a:solidFill>
                  <a:srgbClr val="808080"/>
                </a:solidFill>
                <a:latin typeface="+mj-lt"/>
              </a:rPr>
              <a:t>, MEAN </a:t>
            </a:r>
            <a:r>
              <a:rPr lang="en-US" sz="900" dirty="0" err="1">
                <a:solidFill>
                  <a:srgbClr val="808080"/>
                </a:solidFill>
                <a:latin typeface="+mj-lt"/>
              </a:rPr>
              <a:t>nasıl</a:t>
            </a:r>
            <a:r>
              <a:rPr lang="en-US" sz="900" dirty="0">
                <a:solidFill>
                  <a:srgbClr val="808080"/>
                </a:solidFill>
                <a:latin typeface="+mj-lt"/>
              </a:rPr>
              <a:t> </a:t>
            </a:r>
            <a:r>
              <a:rPr lang="en-US" sz="900" dirty="0" err="1">
                <a:solidFill>
                  <a:srgbClr val="808080"/>
                </a:solidFill>
                <a:latin typeface="+mj-lt"/>
              </a:rPr>
              <a:t>çalışıyor</a:t>
            </a:r>
            <a:r>
              <a:rPr lang="en-US" sz="900" dirty="0">
                <a:solidFill>
                  <a:srgbClr val="808080"/>
                </a:solidFill>
                <a:latin typeface="+mj-lt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1512160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990600" y="681077"/>
            <a:ext cx="6400800" cy="553998"/>
          </a:xfrm>
        </p:spPr>
        <p:txBody>
          <a:bodyPr/>
          <a:lstStyle/>
          <a:p>
            <a:r>
              <a:rPr lang="tr-TR" dirty="0"/>
              <a:t>Tam Yığın Geliştirmeye Giriş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sz="2400" dirty="0"/>
              <a:t>Kod yazmaya başlamadan önce Tam yığın nedir anlamalıyız.</a:t>
            </a:r>
          </a:p>
          <a:p>
            <a:r>
              <a:rPr lang="tr-TR" sz="2400" b="1" dirty="0"/>
              <a:t>Tam Yığın (Full </a:t>
            </a:r>
            <a:r>
              <a:rPr lang="tr-TR" sz="2400" b="1" dirty="0" err="1"/>
              <a:t>Stack</a:t>
            </a:r>
            <a:r>
              <a:rPr lang="tr-TR" sz="2400" b="1" dirty="0"/>
              <a:t>): </a:t>
            </a:r>
            <a:r>
              <a:rPr lang="tr-TR" sz="2400" dirty="0"/>
              <a:t>Uygulamanın ya da web sitesinin tüm bölümlerinin geliştirilmesi.</a:t>
            </a:r>
          </a:p>
          <a:p>
            <a:r>
              <a:rPr lang="tr-TR" sz="2400" dirty="0"/>
              <a:t>Bir nevi “Ne iş olsa yaparım Abi” mantığı.</a:t>
            </a:r>
          </a:p>
          <a:p>
            <a:r>
              <a:rPr lang="tr-TR" sz="2400" dirty="0"/>
              <a:t>Veri tabanı (model) ve web sunucusuyla başlar (Alt Katman).</a:t>
            </a:r>
          </a:p>
          <a:p>
            <a:r>
              <a:rPr lang="tr-TR" sz="2400" dirty="0"/>
              <a:t>Uygulama mantığı (</a:t>
            </a:r>
            <a:r>
              <a:rPr lang="tr-TR" sz="2400" dirty="0" err="1"/>
              <a:t>business</a:t>
            </a:r>
            <a:r>
              <a:rPr lang="tr-TR" sz="2400" dirty="0"/>
              <a:t> </a:t>
            </a:r>
            <a:r>
              <a:rPr lang="tr-TR" sz="2400" dirty="0" err="1"/>
              <a:t>logic</a:t>
            </a:r>
            <a:r>
              <a:rPr lang="tr-TR" sz="2400" dirty="0"/>
              <a:t>) ve kontrolcü yapılar (</a:t>
            </a:r>
            <a:r>
              <a:rPr lang="tr-TR" sz="2400" dirty="0" err="1"/>
              <a:t>controllers</a:t>
            </a:r>
            <a:r>
              <a:rPr lang="tr-TR" sz="2400" dirty="0"/>
              <a:t>) ya orta katmanda yer alır.</a:t>
            </a:r>
          </a:p>
          <a:p>
            <a:r>
              <a:rPr lang="tr-TR" dirty="0"/>
              <a:t>En üst katmanda da uygulama </a:t>
            </a:r>
            <a:r>
              <a:rPr lang="tr-TR" dirty="0" err="1"/>
              <a:t>arayüzü</a:t>
            </a:r>
            <a:r>
              <a:rPr lang="tr-TR" dirty="0"/>
              <a:t> (</a:t>
            </a:r>
            <a:r>
              <a:rPr lang="tr-TR" dirty="0" err="1"/>
              <a:t>view</a:t>
            </a:r>
            <a:r>
              <a:rPr lang="tr-TR" dirty="0"/>
              <a:t>) yani bizim gördüğümüz kısım yer alır.</a:t>
            </a:r>
          </a:p>
          <a:p>
            <a:r>
              <a:rPr lang="tr-TR" sz="2400" dirty="0"/>
              <a:t>MEAN yığını 4 teknolojiden oluşur.</a:t>
            </a:r>
          </a:p>
          <a:p>
            <a:r>
              <a:rPr lang="tr-TR" dirty="0"/>
              <a:t>Ayrıca destekleyici teknolojiler de yer alır.</a:t>
            </a:r>
            <a:endParaRPr lang="tr-TR" sz="2400" dirty="0"/>
          </a:p>
        </p:txBody>
      </p:sp>
      <p:sp>
        <p:nvSpPr>
          <p:cNvPr id="5" name="Shape 267"/>
          <p:cNvSpPr/>
          <p:nvPr/>
        </p:nvSpPr>
        <p:spPr>
          <a:xfrm>
            <a:off x="381000" y="681377"/>
            <a:ext cx="537822" cy="537823"/>
          </a:xfrm>
          <a:prstGeom prst="rect">
            <a:avLst/>
          </a:prstGeom>
          <a:solidFill>
            <a:srgbClr val="003366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pPr eaLnBrk="1" hangingPunct="1"/>
            <a:r>
              <a:rPr lang="en-US" sz="2400" b="1">
                <a:solidFill>
                  <a:srgbClr val="FFFFFF"/>
                </a:solidFill>
                <a:latin typeface="+mj-lt"/>
                <a:ea typeface="+mn-ea"/>
              </a:rPr>
              <a:t>01</a:t>
            </a:r>
            <a:endParaRPr sz="2400" b="1">
              <a:solidFill>
                <a:srgbClr val="FFFFFF"/>
              </a:solidFill>
              <a:latin typeface="+mj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211227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MEAN Yığını:</a:t>
            </a:r>
          </a:p>
          <a:p>
            <a:pPr lvl="1"/>
            <a:r>
              <a:rPr lang="tr-TR" b="1" dirty="0" err="1"/>
              <a:t>M</a:t>
            </a:r>
            <a:r>
              <a:rPr lang="tr-TR" dirty="0" err="1"/>
              <a:t>ongoDB</a:t>
            </a:r>
            <a:r>
              <a:rPr lang="tr-TR" dirty="0"/>
              <a:t>: </a:t>
            </a:r>
            <a:r>
              <a:rPr lang="tr-TR" dirty="0" err="1"/>
              <a:t>Veritabanı</a:t>
            </a:r>
            <a:endParaRPr lang="tr-TR" dirty="0"/>
          </a:p>
          <a:p>
            <a:pPr lvl="1"/>
            <a:r>
              <a:rPr lang="tr-TR" b="1" dirty="0"/>
              <a:t>E</a:t>
            </a:r>
            <a:r>
              <a:rPr lang="tr-TR" dirty="0"/>
              <a:t>xpress: Web Çatısı</a:t>
            </a:r>
          </a:p>
          <a:p>
            <a:pPr lvl="1"/>
            <a:r>
              <a:rPr lang="tr-TR" b="1" dirty="0" err="1"/>
              <a:t>A</a:t>
            </a:r>
            <a:r>
              <a:rPr lang="tr-TR" dirty="0" err="1"/>
              <a:t>ngularJS</a:t>
            </a:r>
            <a:r>
              <a:rPr lang="tr-TR" dirty="0"/>
              <a:t>: </a:t>
            </a:r>
            <a:r>
              <a:rPr lang="tr-TR" dirty="0" err="1"/>
              <a:t>Arayüz</a:t>
            </a:r>
            <a:r>
              <a:rPr lang="tr-TR" dirty="0"/>
              <a:t> (Front-</a:t>
            </a:r>
            <a:r>
              <a:rPr lang="tr-TR" dirty="0" err="1"/>
              <a:t>End</a:t>
            </a:r>
            <a:r>
              <a:rPr lang="tr-TR" dirty="0"/>
              <a:t>) Çatısı</a:t>
            </a:r>
          </a:p>
          <a:p>
            <a:pPr lvl="1"/>
            <a:r>
              <a:rPr lang="tr-TR" b="1" dirty="0" err="1"/>
              <a:t>N</a:t>
            </a:r>
            <a:r>
              <a:rPr lang="tr-TR" dirty="0" err="1"/>
              <a:t>odeJS</a:t>
            </a:r>
            <a:r>
              <a:rPr lang="tr-TR" dirty="0"/>
              <a:t>: Web </a:t>
            </a:r>
            <a:r>
              <a:rPr lang="tr-TR"/>
              <a:t>sunucu platformu</a:t>
            </a:r>
            <a:endParaRPr lang="tr-TR" dirty="0"/>
          </a:p>
        </p:txBody>
      </p:sp>
      <p:sp>
        <p:nvSpPr>
          <p:cNvPr id="4" name="Başlık 1"/>
          <p:cNvSpPr>
            <a:spLocks noGrp="1"/>
          </p:cNvSpPr>
          <p:nvPr>
            <p:ph type="title"/>
          </p:nvPr>
        </p:nvSpPr>
        <p:spPr>
          <a:xfrm>
            <a:off x="990600" y="681077"/>
            <a:ext cx="6400800" cy="553998"/>
          </a:xfrm>
        </p:spPr>
        <p:txBody>
          <a:bodyPr/>
          <a:lstStyle/>
          <a:p>
            <a:r>
              <a:rPr lang="tr-TR" dirty="0"/>
              <a:t>Tam Yığın Geliştirmeye Giriş</a:t>
            </a:r>
          </a:p>
        </p:txBody>
      </p:sp>
      <p:sp>
        <p:nvSpPr>
          <p:cNvPr id="5" name="Shape 267"/>
          <p:cNvSpPr/>
          <p:nvPr/>
        </p:nvSpPr>
        <p:spPr>
          <a:xfrm>
            <a:off x="381000" y="681377"/>
            <a:ext cx="537822" cy="537823"/>
          </a:xfrm>
          <a:prstGeom prst="rect">
            <a:avLst/>
          </a:prstGeom>
          <a:solidFill>
            <a:srgbClr val="003366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pPr eaLnBrk="1" hangingPunct="1"/>
            <a:r>
              <a:rPr lang="en-US" sz="2400" b="1" dirty="0">
                <a:solidFill>
                  <a:srgbClr val="FFFFFF"/>
                </a:solidFill>
                <a:latin typeface="+mj-lt"/>
                <a:ea typeface="+mn-ea"/>
              </a:rPr>
              <a:t>01</a:t>
            </a:r>
            <a:endParaRPr sz="2400" b="1" dirty="0">
              <a:solidFill>
                <a:srgbClr val="FFFFFF"/>
              </a:solidFill>
              <a:latin typeface="+mj-lt"/>
              <a:ea typeface="+mn-ea"/>
            </a:endParaRPr>
          </a:p>
        </p:txBody>
      </p:sp>
      <p:pic>
        <p:nvPicPr>
          <p:cNvPr id="6" name="Resi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1371600"/>
            <a:ext cx="685800" cy="685800"/>
          </a:xfrm>
          <a:prstGeom prst="rect">
            <a:avLst/>
          </a:prstGeom>
        </p:spPr>
      </p:pic>
      <p:pic>
        <p:nvPicPr>
          <p:cNvPr id="7" name="Resim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1899" y="1752600"/>
            <a:ext cx="1093701" cy="892175"/>
          </a:xfrm>
          <a:prstGeom prst="rect">
            <a:avLst/>
          </a:prstGeom>
        </p:spPr>
      </p:pic>
      <p:pic>
        <p:nvPicPr>
          <p:cNvPr id="9" name="Resim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9743" y="2133600"/>
            <a:ext cx="990600" cy="990600"/>
          </a:xfrm>
          <a:prstGeom prst="rect">
            <a:avLst/>
          </a:prstGeom>
        </p:spPr>
      </p:pic>
      <p:pic>
        <p:nvPicPr>
          <p:cNvPr id="10" name="Resim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0250" y="2895600"/>
            <a:ext cx="647700" cy="647700"/>
          </a:xfrm>
          <a:prstGeom prst="rect">
            <a:avLst/>
          </a:prstGeom>
        </p:spPr>
      </p:pic>
      <p:pic>
        <p:nvPicPr>
          <p:cNvPr id="11" name="Resim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125" y="3581400"/>
            <a:ext cx="7152875" cy="2378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778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5867400"/>
          </a:xfrm>
        </p:spPr>
        <p:txBody>
          <a:bodyPr/>
          <a:lstStyle/>
          <a:p>
            <a:r>
              <a:rPr lang="tr-TR" sz="2200" dirty="0" err="1"/>
              <a:t>MongoDB</a:t>
            </a:r>
            <a:r>
              <a:rPr lang="tr-TR" sz="2200" dirty="0"/>
              <a:t> 2007’den bugüne kadar aktif olarak geliştirilmektedir. </a:t>
            </a:r>
            <a:r>
              <a:rPr lang="tr-TR" sz="2200" dirty="0" err="1"/>
              <a:t>MongoDB</a:t>
            </a:r>
            <a:r>
              <a:rPr lang="tr-TR" sz="2200" dirty="0"/>
              <a:t> </a:t>
            </a:r>
            <a:r>
              <a:rPr lang="tr-TR" sz="2200" dirty="0" err="1"/>
              <a:t>Inc</a:t>
            </a:r>
            <a:r>
              <a:rPr lang="tr-TR" sz="2200" dirty="0"/>
              <a:t>. Tarafından geliştiriliyor.</a:t>
            </a:r>
          </a:p>
          <a:p>
            <a:r>
              <a:rPr lang="tr-TR" sz="2200" dirty="0"/>
              <a:t>Web Sitesi: </a:t>
            </a:r>
            <a:r>
              <a:rPr lang="tr-TR" sz="2200" dirty="0">
                <a:hlinkClick r:id="rId2"/>
              </a:rPr>
              <a:t>https://www.mongodb.com</a:t>
            </a:r>
            <a:endParaRPr lang="tr-TR" sz="2200" dirty="0"/>
          </a:p>
          <a:p>
            <a:r>
              <a:rPr lang="tr-TR" sz="2200" dirty="0"/>
              <a:t>Express 2009’da ortaya çıkmıştır. Açık kaynak kodludur. Aktif olarak geliştirilmektedir.</a:t>
            </a:r>
          </a:p>
          <a:p>
            <a:r>
              <a:rPr lang="tr-TR" sz="2200" dirty="0"/>
              <a:t>Web Sitesi: </a:t>
            </a:r>
            <a:r>
              <a:rPr lang="tr-TR" sz="2200" dirty="0">
                <a:hlinkClick r:id="rId3"/>
              </a:rPr>
              <a:t>http://expressjs.com</a:t>
            </a:r>
            <a:endParaRPr lang="tr-TR" sz="2200" dirty="0"/>
          </a:p>
          <a:p>
            <a:r>
              <a:rPr lang="tr-TR" sz="2200" dirty="0" err="1"/>
              <a:t>AngularJS</a:t>
            </a:r>
            <a:r>
              <a:rPr lang="tr-TR" sz="2200" dirty="0"/>
              <a:t> açık kaynak kodludur ve Google tarafından desteklenmektedir. Çıkış tarihi 2010. 2016’da </a:t>
            </a:r>
            <a:r>
              <a:rPr lang="tr-TR" sz="2200" dirty="0" err="1"/>
              <a:t>Angular</a:t>
            </a:r>
            <a:r>
              <a:rPr lang="tr-TR" sz="2200" dirty="0"/>
              <a:t> 2 çıktı ve ismi </a:t>
            </a:r>
            <a:r>
              <a:rPr lang="tr-TR" sz="2200" dirty="0" err="1"/>
              <a:t>Angular</a:t>
            </a:r>
            <a:r>
              <a:rPr lang="tr-TR" sz="2200" dirty="0"/>
              <a:t> oldu. Şu anki sürümü 6.x.</a:t>
            </a:r>
          </a:p>
          <a:p>
            <a:r>
              <a:rPr lang="tr-TR" sz="2200" dirty="0"/>
              <a:t>Web Sitesi: </a:t>
            </a:r>
            <a:r>
              <a:rPr lang="tr-TR" sz="2200" dirty="0">
                <a:hlinkClick r:id="rId4"/>
              </a:rPr>
              <a:t>https://angular.io</a:t>
            </a:r>
            <a:endParaRPr lang="tr-TR" sz="2200" dirty="0"/>
          </a:p>
          <a:p>
            <a:r>
              <a:rPr lang="tr-TR" sz="2200" dirty="0" err="1"/>
              <a:t>NodeJS</a:t>
            </a:r>
            <a:r>
              <a:rPr lang="tr-TR" sz="2200" dirty="0"/>
              <a:t> 2009 yılında ortaya çıkmıştır. </a:t>
            </a:r>
            <a:r>
              <a:rPr lang="tr-TR" sz="2200" dirty="0" err="1"/>
              <a:t>Joyent</a:t>
            </a:r>
            <a:r>
              <a:rPr lang="tr-TR" sz="2200" dirty="0"/>
              <a:t> firması tarafından aktif olarak geliştiriliyor. Çekirdekte Google’ın açık kaynak kodlu V8 </a:t>
            </a:r>
            <a:r>
              <a:rPr lang="tr-TR" sz="2200" dirty="0" err="1"/>
              <a:t>Javascript</a:t>
            </a:r>
            <a:r>
              <a:rPr lang="tr-TR" sz="2200" dirty="0"/>
              <a:t> motorunu kullanıyor.</a:t>
            </a:r>
          </a:p>
          <a:p>
            <a:r>
              <a:rPr lang="tr-TR" sz="2200" dirty="0"/>
              <a:t>Web Sitesi: </a:t>
            </a:r>
            <a:r>
              <a:rPr lang="tr-TR" sz="2200" dirty="0">
                <a:hlinkClick r:id="rId5"/>
              </a:rPr>
              <a:t>https://nodejs.org/en/</a:t>
            </a:r>
            <a:endParaRPr lang="tr-TR" sz="2200" dirty="0"/>
          </a:p>
        </p:txBody>
      </p:sp>
      <p:sp>
        <p:nvSpPr>
          <p:cNvPr id="4" name="Başlık 1"/>
          <p:cNvSpPr>
            <a:spLocks noGrp="1"/>
          </p:cNvSpPr>
          <p:nvPr>
            <p:ph type="title"/>
          </p:nvPr>
        </p:nvSpPr>
        <p:spPr>
          <a:xfrm>
            <a:off x="990600" y="681077"/>
            <a:ext cx="6400800" cy="553998"/>
          </a:xfrm>
        </p:spPr>
        <p:txBody>
          <a:bodyPr/>
          <a:lstStyle/>
          <a:p>
            <a:r>
              <a:rPr lang="tr-TR" dirty="0"/>
              <a:t>Tam Yığın Geliştirmeye Giriş</a:t>
            </a:r>
          </a:p>
        </p:txBody>
      </p:sp>
      <p:sp>
        <p:nvSpPr>
          <p:cNvPr id="5" name="Shape 267"/>
          <p:cNvSpPr/>
          <p:nvPr/>
        </p:nvSpPr>
        <p:spPr>
          <a:xfrm>
            <a:off x="381000" y="681377"/>
            <a:ext cx="537822" cy="537823"/>
          </a:xfrm>
          <a:prstGeom prst="rect">
            <a:avLst/>
          </a:prstGeom>
          <a:solidFill>
            <a:srgbClr val="003366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pPr eaLnBrk="1" hangingPunct="1"/>
            <a:r>
              <a:rPr lang="en-US" sz="2400" b="1" dirty="0">
                <a:solidFill>
                  <a:srgbClr val="FFFFFF"/>
                </a:solidFill>
                <a:latin typeface="+mj-lt"/>
                <a:ea typeface="+mn-ea"/>
              </a:rPr>
              <a:t>01</a:t>
            </a:r>
            <a:endParaRPr sz="2400" b="1" dirty="0">
              <a:solidFill>
                <a:srgbClr val="FFFFFF"/>
              </a:solidFill>
              <a:latin typeface="+mj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6998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152400" y="1371600"/>
            <a:ext cx="8839200" cy="5105400"/>
          </a:xfrm>
        </p:spPr>
        <p:txBody>
          <a:bodyPr/>
          <a:lstStyle/>
          <a:p>
            <a:r>
              <a:rPr lang="tr-TR" sz="2200" dirty="0"/>
              <a:t>Neden Tam Yığın?</a:t>
            </a:r>
          </a:p>
          <a:p>
            <a:r>
              <a:rPr lang="tr-TR" sz="2200" dirty="0"/>
              <a:t>Sizce de çok fazla iş yükü yok mu?</a:t>
            </a:r>
          </a:p>
          <a:p>
            <a:r>
              <a:rPr lang="tr-TR" sz="2200" dirty="0"/>
              <a:t>İş yükü çok ama getirisi de çok.</a:t>
            </a:r>
          </a:p>
          <a:p>
            <a:r>
              <a:rPr lang="tr-TR" sz="2200" dirty="0"/>
              <a:t>Önceleri </a:t>
            </a:r>
            <a:r>
              <a:rPr lang="tr-TR" sz="2200" dirty="0" err="1"/>
              <a:t>arayüze</a:t>
            </a:r>
            <a:r>
              <a:rPr lang="tr-TR" sz="2200" dirty="0"/>
              <a:t> çok önem verilmezdi. ”Çalışsın yeter mantığı” vardı.</a:t>
            </a:r>
          </a:p>
          <a:p>
            <a:r>
              <a:rPr lang="tr-TR" sz="2200" dirty="0"/>
              <a:t>Arka plandaki işlere </a:t>
            </a:r>
            <a:r>
              <a:rPr lang="tr-TR" sz="2200" dirty="0" err="1"/>
              <a:t>yoğunlaşılırdı</a:t>
            </a:r>
            <a:r>
              <a:rPr lang="tr-TR" sz="2200" dirty="0"/>
              <a:t>. </a:t>
            </a:r>
            <a:r>
              <a:rPr lang="tr-TR" sz="2200" dirty="0" err="1"/>
              <a:t>Perl</a:t>
            </a:r>
            <a:r>
              <a:rPr lang="tr-TR" sz="2200" dirty="0"/>
              <a:t> ve HTML bilenlere web geliştiricisi denirdi.</a:t>
            </a:r>
          </a:p>
          <a:p>
            <a:r>
              <a:rPr lang="tr-TR" sz="2200" dirty="0"/>
              <a:t>İnternet yaygınlaştı. Daha çok göze hitap ve daha çok müşteri çekme hevesine girildi.</a:t>
            </a:r>
          </a:p>
          <a:p>
            <a:r>
              <a:rPr lang="tr-TR" sz="2200" dirty="0"/>
              <a:t>CSS ve </a:t>
            </a:r>
            <a:r>
              <a:rPr lang="tr-TR" sz="2200" dirty="0" err="1"/>
              <a:t>Javascript</a:t>
            </a:r>
            <a:r>
              <a:rPr lang="tr-TR" sz="2200" dirty="0"/>
              <a:t> ortaya çıktı.</a:t>
            </a:r>
          </a:p>
          <a:p>
            <a:r>
              <a:rPr lang="tr-TR" sz="2200" dirty="0"/>
              <a:t>Artık sadece HTML değil CSS, </a:t>
            </a:r>
            <a:r>
              <a:rPr lang="tr-TR" sz="2200" dirty="0" err="1"/>
              <a:t>Javascript</a:t>
            </a:r>
            <a:r>
              <a:rPr lang="tr-TR" sz="2200" dirty="0"/>
              <a:t> bilinmesi gerekiyordu. Sadece çalışması yeterli değildi. Güzel de görünmeliydi.</a:t>
            </a:r>
          </a:p>
          <a:p>
            <a:endParaRPr lang="tr-TR" dirty="0"/>
          </a:p>
        </p:txBody>
      </p:sp>
      <p:sp>
        <p:nvSpPr>
          <p:cNvPr id="4" name="Başlık 1"/>
          <p:cNvSpPr>
            <a:spLocks noGrp="1"/>
          </p:cNvSpPr>
          <p:nvPr>
            <p:ph type="title"/>
          </p:nvPr>
        </p:nvSpPr>
        <p:spPr>
          <a:xfrm>
            <a:off x="990600" y="681077"/>
            <a:ext cx="6400800" cy="553998"/>
          </a:xfrm>
        </p:spPr>
        <p:txBody>
          <a:bodyPr/>
          <a:lstStyle/>
          <a:p>
            <a:r>
              <a:rPr lang="tr-TR" dirty="0"/>
              <a:t>Tam Yığın Geliştirmeye Giriş</a:t>
            </a:r>
          </a:p>
        </p:txBody>
      </p:sp>
      <p:sp>
        <p:nvSpPr>
          <p:cNvPr id="5" name="Shape 267"/>
          <p:cNvSpPr/>
          <p:nvPr/>
        </p:nvSpPr>
        <p:spPr>
          <a:xfrm>
            <a:off x="381000" y="681377"/>
            <a:ext cx="537822" cy="537823"/>
          </a:xfrm>
          <a:prstGeom prst="rect">
            <a:avLst/>
          </a:prstGeom>
          <a:solidFill>
            <a:srgbClr val="003366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pPr eaLnBrk="1" hangingPunct="1"/>
            <a:r>
              <a:rPr lang="en-US" sz="2400" b="1" dirty="0">
                <a:solidFill>
                  <a:srgbClr val="FFFFFF"/>
                </a:solidFill>
                <a:latin typeface="+mj-lt"/>
                <a:ea typeface="+mn-ea"/>
              </a:rPr>
              <a:t>01</a:t>
            </a:r>
            <a:endParaRPr sz="2400" b="1" dirty="0">
              <a:solidFill>
                <a:srgbClr val="FFFFFF"/>
              </a:solidFill>
              <a:latin typeface="+mj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998949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Tam bu noktada “Front-</a:t>
            </a:r>
            <a:r>
              <a:rPr lang="tr-TR" dirty="0" err="1"/>
              <a:t>End</a:t>
            </a:r>
            <a:r>
              <a:rPr lang="tr-TR" dirty="0"/>
              <a:t>” ve “</a:t>
            </a:r>
            <a:r>
              <a:rPr lang="tr-TR" dirty="0" err="1"/>
              <a:t>Back-End</a:t>
            </a:r>
            <a:r>
              <a:rPr lang="tr-TR" dirty="0"/>
              <a:t>” geliştirici ayrımı başladı.</a:t>
            </a:r>
          </a:p>
          <a:p>
            <a:r>
              <a:rPr lang="tr-TR" dirty="0"/>
              <a:t>“</a:t>
            </a:r>
            <a:r>
              <a:rPr lang="tr-TR" dirty="0" err="1"/>
              <a:t>Back-End</a:t>
            </a:r>
            <a:r>
              <a:rPr lang="tr-TR" dirty="0"/>
              <a:t>” çiler arka planda iş mantığı ile uğraşırken</a:t>
            </a:r>
          </a:p>
          <a:p>
            <a:r>
              <a:rPr lang="tr-TR" dirty="0"/>
              <a:t>“Front-</a:t>
            </a:r>
            <a:r>
              <a:rPr lang="tr-TR" dirty="0" err="1"/>
              <a:t>End</a:t>
            </a:r>
            <a:r>
              <a:rPr lang="tr-TR" dirty="0"/>
              <a:t>” çiler kullanıcıya daha iyi deneyim nasıl sunarız, daha güzel </a:t>
            </a:r>
            <a:r>
              <a:rPr lang="tr-TR" dirty="0" err="1"/>
              <a:t>arayüzler</a:t>
            </a:r>
            <a:r>
              <a:rPr lang="tr-TR" dirty="0"/>
              <a:t> nasıl geliştiririz in derdine düştü.</a:t>
            </a:r>
          </a:p>
          <a:p>
            <a:r>
              <a:rPr lang="tr-TR" dirty="0"/>
              <a:t>Geliştiriciler bunlardan birini seçmek ve onun üzerinde odaklanmak zorunda kalıyorlardı.</a:t>
            </a:r>
          </a:p>
        </p:txBody>
      </p:sp>
      <p:sp>
        <p:nvSpPr>
          <p:cNvPr id="4" name="Başlık 1"/>
          <p:cNvSpPr>
            <a:spLocks noGrp="1"/>
          </p:cNvSpPr>
          <p:nvPr>
            <p:ph type="title"/>
          </p:nvPr>
        </p:nvSpPr>
        <p:spPr>
          <a:xfrm>
            <a:off x="990600" y="681077"/>
            <a:ext cx="6400800" cy="553998"/>
          </a:xfrm>
        </p:spPr>
        <p:txBody>
          <a:bodyPr/>
          <a:lstStyle/>
          <a:p>
            <a:r>
              <a:rPr lang="tr-TR" dirty="0"/>
              <a:t>Tam Yığın Geliştirmeye Giriş</a:t>
            </a:r>
          </a:p>
        </p:txBody>
      </p:sp>
      <p:sp>
        <p:nvSpPr>
          <p:cNvPr id="5" name="Shape 267"/>
          <p:cNvSpPr/>
          <p:nvPr/>
        </p:nvSpPr>
        <p:spPr>
          <a:xfrm>
            <a:off x="381000" y="681377"/>
            <a:ext cx="537822" cy="537823"/>
          </a:xfrm>
          <a:prstGeom prst="rect">
            <a:avLst/>
          </a:prstGeom>
          <a:solidFill>
            <a:srgbClr val="003366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pPr eaLnBrk="1" hangingPunct="1"/>
            <a:r>
              <a:rPr lang="en-US" sz="2400" b="1" dirty="0">
                <a:solidFill>
                  <a:srgbClr val="FFFFFF"/>
                </a:solidFill>
                <a:latin typeface="+mj-lt"/>
                <a:ea typeface="+mn-ea"/>
              </a:rPr>
              <a:t>01</a:t>
            </a:r>
            <a:endParaRPr sz="2400" b="1" dirty="0">
              <a:solidFill>
                <a:srgbClr val="FFFFFF"/>
              </a:solidFill>
              <a:latin typeface="+mj-lt"/>
              <a:ea typeface="+mn-ea"/>
            </a:endParaRPr>
          </a:p>
        </p:txBody>
      </p:sp>
      <p:grpSp>
        <p:nvGrpSpPr>
          <p:cNvPr id="34" name="Grup 33"/>
          <p:cNvGrpSpPr/>
          <p:nvPr/>
        </p:nvGrpSpPr>
        <p:grpSpPr>
          <a:xfrm>
            <a:off x="2209800" y="4572000"/>
            <a:ext cx="2286000" cy="1676400"/>
            <a:chOff x="2209800" y="4343400"/>
            <a:chExt cx="2286000" cy="1676400"/>
          </a:xfrm>
        </p:grpSpPr>
        <p:cxnSp>
          <p:nvCxnSpPr>
            <p:cNvPr id="7" name="Düz Ok Bağlayıcısı 6"/>
            <p:cNvCxnSpPr/>
            <p:nvPr/>
          </p:nvCxnSpPr>
          <p:spPr bwMode="auto">
            <a:xfrm flipV="1">
              <a:off x="2286000" y="4343400"/>
              <a:ext cx="0" cy="838200"/>
            </a:xfrm>
            <a:prstGeom prst="straightConnector1">
              <a:avLst/>
            </a:prstGeom>
            <a:ln>
              <a:headEnd type="none" w="med" len="med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" name="Oval 7"/>
            <p:cNvSpPr/>
            <p:nvPr/>
          </p:nvSpPr>
          <p:spPr bwMode="auto">
            <a:xfrm>
              <a:off x="2209800" y="5150224"/>
              <a:ext cx="152400" cy="1524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tr-TR" sz="4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</a:endParaRPr>
            </a:p>
          </p:txBody>
        </p:sp>
        <p:cxnSp>
          <p:nvCxnSpPr>
            <p:cNvPr id="9" name="Düz Ok Bağlayıcısı 8"/>
            <p:cNvCxnSpPr>
              <a:stCxn id="8" idx="4"/>
            </p:cNvCxnSpPr>
            <p:nvPr/>
          </p:nvCxnSpPr>
          <p:spPr bwMode="auto">
            <a:xfrm>
              <a:off x="2286000" y="5302624"/>
              <a:ext cx="0" cy="717176"/>
            </a:xfrm>
            <a:prstGeom prst="straightConnector1">
              <a:avLst/>
            </a:prstGeom>
            <a:ln>
              <a:headEnd type="none" w="med" len="med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Düz Ok Bağlayıcısı 13"/>
            <p:cNvCxnSpPr>
              <a:stCxn id="8" idx="6"/>
            </p:cNvCxnSpPr>
            <p:nvPr/>
          </p:nvCxnSpPr>
          <p:spPr bwMode="auto">
            <a:xfrm>
              <a:off x="2362200" y="5226424"/>
              <a:ext cx="2133600" cy="0"/>
            </a:xfrm>
            <a:prstGeom prst="straightConnector1">
              <a:avLst/>
            </a:prstGeom>
            <a:ln>
              <a:headEnd type="none" w="med" len="med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Düz Ok Bağlayıcısı 16"/>
            <p:cNvCxnSpPr>
              <a:stCxn id="8" idx="6"/>
            </p:cNvCxnSpPr>
            <p:nvPr/>
          </p:nvCxnSpPr>
          <p:spPr bwMode="auto">
            <a:xfrm flipV="1">
              <a:off x="2362200" y="4343400"/>
              <a:ext cx="1828800" cy="883024"/>
            </a:xfrm>
            <a:prstGeom prst="straightConnector1">
              <a:avLst/>
            </a:prstGeom>
            <a:ln>
              <a:headEnd type="none" w="med" len="med"/>
              <a:tailEnd type="oval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Düz Ok Bağlayıcısı 22"/>
            <p:cNvCxnSpPr>
              <a:stCxn id="8" idx="6"/>
            </p:cNvCxnSpPr>
            <p:nvPr/>
          </p:nvCxnSpPr>
          <p:spPr bwMode="auto">
            <a:xfrm>
              <a:off x="2362200" y="5226424"/>
              <a:ext cx="1905000" cy="793376"/>
            </a:xfrm>
            <a:prstGeom prst="straightConnector1">
              <a:avLst/>
            </a:prstGeom>
            <a:ln>
              <a:headEnd type="none" w="med" len="med"/>
              <a:tailEnd type="oval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9" name="Metin kutusu 28"/>
          <p:cNvSpPr txBox="1"/>
          <p:nvPr/>
        </p:nvSpPr>
        <p:spPr>
          <a:xfrm>
            <a:off x="4410635" y="5300246"/>
            <a:ext cx="1143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600" dirty="0"/>
              <a:t>Zaman</a:t>
            </a:r>
          </a:p>
        </p:txBody>
      </p:sp>
      <p:sp>
        <p:nvSpPr>
          <p:cNvPr id="30" name="Metin kutusu 29"/>
          <p:cNvSpPr txBox="1"/>
          <p:nvPr/>
        </p:nvSpPr>
        <p:spPr>
          <a:xfrm>
            <a:off x="4267200" y="6062246"/>
            <a:ext cx="2667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600" dirty="0" err="1"/>
              <a:t>Back-End</a:t>
            </a:r>
            <a:r>
              <a:rPr lang="tr-TR" sz="1600" dirty="0"/>
              <a:t> Geliştirici Sayısı</a:t>
            </a:r>
          </a:p>
        </p:txBody>
      </p:sp>
      <p:sp>
        <p:nvSpPr>
          <p:cNvPr id="31" name="Metin kutusu 30"/>
          <p:cNvSpPr txBox="1"/>
          <p:nvPr/>
        </p:nvSpPr>
        <p:spPr>
          <a:xfrm>
            <a:off x="4191000" y="4309646"/>
            <a:ext cx="2667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600" dirty="0"/>
              <a:t>Front-</a:t>
            </a:r>
            <a:r>
              <a:rPr lang="tr-TR" sz="1600" dirty="0" err="1"/>
              <a:t>End</a:t>
            </a:r>
            <a:r>
              <a:rPr lang="tr-TR" sz="1600" dirty="0"/>
              <a:t> Geliştirici Sayısı</a:t>
            </a:r>
          </a:p>
        </p:txBody>
      </p:sp>
      <p:sp>
        <p:nvSpPr>
          <p:cNvPr id="32" name="Metin kutusu 31"/>
          <p:cNvSpPr txBox="1"/>
          <p:nvPr/>
        </p:nvSpPr>
        <p:spPr>
          <a:xfrm>
            <a:off x="1028700" y="6248400"/>
            <a:ext cx="2667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600" dirty="0" err="1"/>
              <a:t>Back-End</a:t>
            </a:r>
            <a:r>
              <a:rPr lang="tr-TR" sz="1600" dirty="0"/>
              <a:t> Karmaşıklığı</a:t>
            </a:r>
          </a:p>
        </p:txBody>
      </p:sp>
      <p:sp>
        <p:nvSpPr>
          <p:cNvPr id="33" name="Metin kutusu 32"/>
          <p:cNvSpPr txBox="1"/>
          <p:nvPr/>
        </p:nvSpPr>
        <p:spPr>
          <a:xfrm>
            <a:off x="1028700" y="4233446"/>
            <a:ext cx="2667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600" dirty="0"/>
              <a:t>Front-</a:t>
            </a:r>
            <a:r>
              <a:rPr lang="tr-TR" sz="1600" dirty="0" err="1"/>
              <a:t>End</a:t>
            </a:r>
            <a:r>
              <a:rPr lang="tr-TR" sz="1600" dirty="0"/>
              <a:t> Karmaşıklığı</a:t>
            </a:r>
          </a:p>
        </p:txBody>
      </p:sp>
    </p:spTree>
    <p:extLst>
      <p:ext uri="{BB962C8B-B14F-4D97-AF65-F5344CB8AC3E}">
        <p14:creationId xmlns:p14="http://schemas.microsoft.com/office/powerpoint/2010/main" val="2044953149"/>
      </p:ext>
    </p:extLst>
  </p:cSld>
  <p:clrMapOvr>
    <a:masterClrMapping/>
  </p:clrMapOvr>
</p:sld>
</file>

<file path=ppt/theme/theme1.xml><?xml version="1.0" encoding="utf-8"?>
<a:theme xmlns:a="http://schemas.openxmlformats.org/drawingml/2006/main" name="Blank Presentation">
  <a:themeElements>
    <a:clrScheme name="Custom 1">
      <a:dk1>
        <a:srgbClr val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Blank Pre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40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pitchFamily="-110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40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pitchFamily="-110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C:\Program Files\Microsoft Office\Templates\Presentation Designs\Network Blitz.pot</Template>
  <TotalTime>13664</TotalTime>
  <Words>2562</Words>
  <Application>Microsoft Macintosh PowerPoint</Application>
  <PresentationFormat>On-screen Show (4:3)</PresentationFormat>
  <Paragraphs>313</Paragraphs>
  <Slides>35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1" baseType="lpstr">
      <vt:lpstr>Brush Script MT</vt:lpstr>
      <vt:lpstr>ＭＳ Ｐゴシック</vt:lpstr>
      <vt:lpstr>Arial</vt:lpstr>
      <vt:lpstr>Tahoma</vt:lpstr>
      <vt:lpstr>Times</vt:lpstr>
      <vt:lpstr>Blank Presentation</vt:lpstr>
      <vt:lpstr>PowerPoint Presentation</vt:lpstr>
      <vt:lpstr>Ders İşleyişi</vt:lpstr>
      <vt:lpstr>Ders İşleyişi</vt:lpstr>
      <vt:lpstr>PowerPoint Presentation</vt:lpstr>
      <vt:lpstr>Tam Yığın Geliştirmeye Giriş</vt:lpstr>
      <vt:lpstr>Tam Yığın Geliştirmeye Giriş</vt:lpstr>
      <vt:lpstr>Tam Yığın Geliştirmeye Giriş</vt:lpstr>
      <vt:lpstr>Tam Yığın Geliştirmeye Giriş</vt:lpstr>
      <vt:lpstr>Tam Yığın Geliştirmeye Giriş</vt:lpstr>
      <vt:lpstr>Tam Yığın Geliştirmeye Giriş</vt:lpstr>
      <vt:lpstr>Tam Yığın Geliştirmeye Giriş</vt:lpstr>
      <vt:lpstr>Tam Yığın Geliştirmeye Giriş</vt:lpstr>
      <vt:lpstr>Tam Yığın Geliştirmeye Giriş</vt:lpstr>
      <vt:lpstr>Tam Yığın Geliştirmeye Giriş</vt:lpstr>
      <vt:lpstr>NodeJS Sunucu Platformu</vt:lpstr>
      <vt:lpstr>NodeJS Sunucu Platformu</vt:lpstr>
      <vt:lpstr>NodeJS Sunucu Platformu</vt:lpstr>
      <vt:lpstr>NodeJS Sunucu Platformu</vt:lpstr>
      <vt:lpstr>NodeJS Sunucu Platformu</vt:lpstr>
      <vt:lpstr>Express Çatısı</vt:lpstr>
      <vt:lpstr>MongoDB Veritabanı</vt:lpstr>
      <vt:lpstr>MongoDB Veritabanı</vt:lpstr>
      <vt:lpstr>MongoDB Veritabanı</vt:lpstr>
      <vt:lpstr>MongoDB Veritabanı</vt:lpstr>
      <vt:lpstr>AngularJS Front-End Çatısı</vt:lpstr>
      <vt:lpstr>AngularJS Front-End Çatısı</vt:lpstr>
      <vt:lpstr>AngularJS Front-End Çatısı</vt:lpstr>
      <vt:lpstr>AngularJS Front-End Çatısı</vt:lpstr>
      <vt:lpstr>AngularJS Front-End Çatısı</vt:lpstr>
      <vt:lpstr>Destek Ekibi</vt:lpstr>
      <vt:lpstr>Örnek Bir Uygulama</vt:lpstr>
      <vt:lpstr>Örnek Bir Uygulama</vt:lpstr>
      <vt:lpstr>Örnek Bir Uygulama</vt:lpstr>
      <vt:lpstr>Özet-MEAN Büyük Resim</vt:lpstr>
      <vt:lpstr>Öneriler</vt:lpstr>
    </vt:vector>
  </TitlesOfParts>
  <Company>TEES Communications Division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 Slide Title</dc:title>
  <dc:creator>Amy Yarbrough</dc:creator>
  <cp:lastModifiedBy>Asım Sinan Yüksel</cp:lastModifiedBy>
  <cp:revision>1903</cp:revision>
  <cp:lastPrinted>1999-07-13T10:45:18Z</cp:lastPrinted>
  <dcterms:created xsi:type="dcterms:W3CDTF">1999-06-28T14:13:43Z</dcterms:created>
  <dcterms:modified xsi:type="dcterms:W3CDTF">2018-10-03T06:40:57Z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NewReviewCycle">
    <vt:lpwstr/>
  </property>
</Properties>
</file>